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80" r:id="rId3"/>
    <p:sldId id="258" r:id="rId4"/>
    <p:sldId id="257"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62" r:id="rId19"/>
    <p:sldId id="26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52"/>
    <p:restoredTop sz="94668"/>
  </p:normalViewPr>
  <p:slideViewPr>
    <p:cSldViewPr snapToGrid="0" snapToObjects="1">
      <p:cViewPr varScale="1">
        <p:scale>
          <a:sx n="52" d="100"/>
          <a:sy n="52" d="100"/>
        </p:scale>
        <p:origin x="224" y="20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83D3EC-BD9D-47A6-A7FB-A3E78A5628CD}"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EBA0C697-4BF0-4274-9FE2-440AFD8DB716}">
      <dgm:prSet custT="1"/>
      <dgm:spPr/>
      <dgm:t>
        <a:bodyPr/>
        <a:lstStyle/>
        <a:p>
          <a:pPr>
            <a:lnSpc>
              <a:spcPct val="100000"/>
            </a:lnSpc>
            <a:defRPr b="1"/>
          </a:pPr>
          <a:r>
            <a:rPr lang="en-US" sz="1600" b="0" dirty="0">
              <a:solidFill>
                <a:schemeClr val="tx2"/>
              </a:solidFill>
              <a:latin typeface="Montserrat" pitchFamily="2" charset="77"/>
            </a:rPr>
            <a:t>Diverse procedure </a:t>
          </a:r>
          <a:r>
            <a:rPr lang="en-US" sz="1600" b="0" dirty="0" err="1">
              <a:solidFill>
                <a:schemeClr val="tx2"/>
              </a:solidFill>
              <a:latin typeface="Montserrat" pitchFamily="2" charset="77"/>
            </a:rPr>
            <a:t>bariatriche</a:t>
          </a:r>
          <a:r>
            <a:rPr lang="en-US" sz="1600" b="0" dirty="0">
              <a:solidFill>
                <a:schemeClr val="tx2"/>
              </a:solidFill>
              <a:latin typeface="Montserrat" pitchFamily="2" charset="77"/>
            </a:rPr>
            <a:t> e </a:t>
          </a:r>
          <a:r>
            <a:rPr lang="en-US" sz="1600" b="0" dirty="0" err="1">
              <a:solidFill>
                <a:schemeClr val="tx2"/>
              </a:solidFill>
              <a:latin typeface="Montserrat" pitchFamily="2" charset="77"/>
            </a:rPr>
            <a:t>metaboliche</a:t>
          </a:r>
          <a:r>
            <a:rPr lang="en-US" sz="1600" b="0" dirty="0">
              <a:solidFill>
                <a:schemeClr val="tx2"/>
              </a:solidFill>
              <a:latin typeface="Montserrat" pitchFamily="2" charset="77"/>
            </a:rPr>
            <a:t> </a:t>
          </a:r>
          <a:r>
            <a:rPr lang="en-US" sz="1600" b="0" dirty="0" err="1">
              <a:solidFill>
                <a:schemeClr val="tx2"/>
              </a:solidFill>
              <a:latin typeface="Montserrat" pitchFamily="2" charset="77"/>
            </a:rPr>
            <a:t>agiscono</a:t>
          </a:r>
          <a:r>
            <a:rPr lang="en-US" sz="1600" b="0" dirty="0">
              <a:solidFill>
                <a:schemeClr val="tx2"/>
              </a:solidFill>
              <a:latin typeface="Montserrat" pitchFamily="2" charset="77"/>
            </a:rPr>
            <a:t> </a:t>
          </a:r>
          <a:r>
            <a:rPr lang="en-US" sz="1600" b="0" dirty="0" err="1">
              <a:solidFill>
                <a:schemeClr val="tx2"/>
              </a:solidFill>
              <a:latin typeface="Montserrat" pitchFamily="2" charset="77"/>
            </a:rPr>
            <a:t>riducendo</a:t>
          </a:r>
          <a:r>
            <a:rPr lang="en-US" sz="1600" b="0" dirty="0">
              <a:solidFill>
                <a:schemeClr val="tx2"/>
              </a:solidFill>
              <a:latin typeface="Montserrat" pitchFamily="2" charset="77"/>
            </a:rPr>
            <a:t> la </a:t>
          </a:r>
          <a:r>
            <a:rPr lang="en-US" sz="1600" b="0" dirty="0" err="1">
              <a:solidFill>
                <a:schemeClr val="tx2"/>
              </a:solidFill>
              <a:latin typeface="Montserrat" pitchFamily="2" charset="77"/>
            </a:rPr>
            <a:t>lunghezza</a:t>
          </a:r>
          <a:r>
            <a:rPr lang="en-US" sz="1600" b="0" dirty="0">
              <a:solidFill>
                <a:schemeClr val="tx2"/>
              </a:solidFill>
              <a:latin typeface="Montserrat" pitchFamily="2" charset="77"/>
            </a:rPr>
            <a:t> </a:t>
          </a:r>
          <a:r>
            <a:rPr lang="en-US" sz="1600" b="0" dirty="0" err="1">
              <a:solidFill>
                <a:schemeClr val="tx2"/>
              </a:solidFill>
              <a:latin typeface="Montserrat" pitchFamily="2" charset="77"/>
            </a:rPr>
            <a:t>dell’intestino</a:t>
          </a:r>
          <a:r>
            <a:rPr lang="en-US" sz="1600" b="0" dirty="0">
              <a:solidFill>
                <a:schemeClr val="tx2"/>
              </a:solidFill>
              <a:latin typeface="Montserrat" pitchFamily="2" charset="77"/>
            </a:rPr>
            <a:t> tenue </a:t>
          </a:r>
          <a:r>
            <a:rPr lang="en-US" sz="1600" b="0" dirty="0" err="1">
              <a:solidFill>
                <a:schemeClr val="tx2"/>
              </a:solidFill>
              <a:latin typeface="Montserrat" pitchFamily="2" charset="77"/>
            </a:rPr>
            <a:t>esposta</a:t>
          </a:r>
          <a:r>
            <a:rPr lang="en-US" sz="1600" b="0" dirty="0">
              <a:solidFill>
                <a:schemeClr val="tx2"/>
              </a:solidFill>
              <a:latin typeface="Montserrat" pitchFamily="2" charset="77"/>
            </a:rPr>
            <a:t> ai </a:t>
          </a:r>
          <a:r>
            <a:rPr lang="en-US" sz="1600" b="0" dirty="0" err="1">
              <a:solidFill>
                <a:schemeClr val="tx2"/>
              </a:solidFill>
              <a:latin typeface="Montserrat" pitchFamily="2" charset="77"/>
            </a:rPr>
            <a:t>nutrienti</a:t>
          </a:r>
          <a:endParaRPr lang="en-US" sz="1600" b="0" dirty="0">
            <a:solidFill>
              <a:schemeClr val="tx2"/>
            </a:solidFill>
            <a:latin typeface="Montserrat" pitchFamily="2" charset="77"/>
          </a:endParaRPr>
        </a:p>
      </dgm:t>
    </dgm:pt>
    <dgm:pt modelId="{610B9165-CC50-4ABC-8E62-C6DE2598E2AF}" type="parTrans" cxnId="{AC4101B1-7D0F-43F4-AF75-D89B7F2E07BB}">
      <dgm:prSet/>
      <dgm:spPr/>
      <dgm:t>
        <a:bodyPr/>
        <a:lstStyle/>
        <a:p>
          <a:endParaRPr lang="en-US"/>
        </a:p>
      </dgm:t>
    </dgm:pt>
    <dgm:pt modelId="{4ECAEEA8-51C1-4BEA-877C-FAC65EE7045D}" type="sibTrans" cxnId="{AC4101B1-7D0F-43F4-AF75-D89B7F2E07BB}">
      <dgm:prSet/>
      <dgm:spPr/>
      <dgm:t>
        <a:bodyPr/>
        <a:lstStyle/>
        <a:p>
          <a:endParaRPr lang="en-US"/>
        </a:p>
      </dgm:t>
    </dgm:pt>
    <dgm:pt modelId="{79CE6A11-F062-49F4-9380-D18784B233E7}">
      <dgm:prSet custT="1"/>
      <dgm:spPr/>
      <dgm:t>
        <a:bodyPr/>
        <a:lstStyle/>
        <a:p>
          <a:pPr>
            <a:lnSpc>
              <a:spcPct val="100000"/>
            </a:lnSpc>
            <a:defRPr b="1"/>
          </a:pPr>
          <a:r>
            <a:rPr lang="en-US" sz="1800" b="0" dirty="0">
              <a:solidFill>
                <a:schemeClr val="tx2"/>
              </a:solidFill>
              <a:latin typeface="Aptos" pitchFamily="34" charset="0"/>
              <a:ea typeface="Aptos" pitchFamily="34" charset="-122"/>
              <a:cs typeface="Aptos" pitchFamily="34" charset="-120"/>
            </a:rPr>
            <a:t>La </a:t>
          </a:r>
          <a:r>
            <a:rPr lang="en-US" sz="1800" b="0" dirty="0" err="1">
              <a:solidFill>
                <a:schemeClr val="tx2"/>
              </a:solidFill>
              <a:latin typeface="Aptos" pitchFamily="34" charset="0"/>
              <a:ea typeface="Aptos" pitchFamily="34" charset="-122"/>
              <a:cs typeface="Aptos" pitchFamily="34" charset="-120"/>
            </a:rPr>
            <a:t>lunghezza</a:t>
          </a:r>
          <a:r>
            <a:rPr lang="en-US" sz="1800" b="0" dirty="0">
              <a:solidFill>
                <a:schemeClr val="tx2"/>
              </a:solidFill>
              <a:latin typeface="Aptos" pitchFamily="34" charset="0"/>
              <a:ea typeface="Aptos" pitchFamily="34" charset="-122"/>
              <a:cs typeface="Aptos" pitchFamily="34" charset="-120"/>
            </a:rPr>
            <a:t> </a:t>
          </a:r>
          <a:r>
            <a:rPr lang="en-US" sz="1800" b="0" dirty="0" err="1">
              <a:solidFill>
                <a:schemeClr val="tx2"/>
              </a:solidFill>
              <a:latin typeface="Aptos" pitchFamily="34" charset="0"/>
              <a:ea typeface="Aptos" pitchFamily="34" charset="-122"/>
              <a:cs typeface="Aptos" pitchFamily="34" charset="-120"/>
            </a:rPr>
            <a:t>totale</a:t>
          </a:r>
          <a:r>
            <a:rPr lang="en-US" sz="1800" b="0" dirty="0">
              <a:solidFill>
                <a:schemeClr val="tx2"/>
              </a:solidFill>
              <a:latin typeface="Aptos" pitchFamily="34" charset="0"/>
              <a:ea typeface="Aptos" pitchFamily="34" charset="-122"/>
              <a:cs typeface="Aptos" pitchFamily="34" charset="-120"/>
            </a:rPr>
            <a:t> </a:t>
          </a:r>
          <a:r>
            <a:rPr lang="en-US" sz="1800" b="0" dirty="0" err="1">
              <a:solidFill>
                <a:schemeClr val="tx2"/>
              </a:solidFill>
              <a:latin typeface="Aptos" pitchFamily="34" charset="0"/>
              <a:ea typeface="Aptos" pitchFamily="34" charset="-122"/>
              <a:cs typeface="Aptos" pitchFamily="34" charset="-120"/>
            </a:rPr>
            <a:t>dell’intestino</a:t>
          </a:r>
          <a:r>
            <a:rPr lang="en-US" sz="1800" b="0" dirty="0">
              <a:solidFill>
                <a:schemeClr val="tx2"/>
              </a:solidFill>
              <a:latin typeface="Aptos" pitchFamily="34" charset="0"/>
              <a:ea typeface="Aptos" pitchFamily="34" charset="-122"/>
              <a:cs typeface="Aptos" pitchFamily="34" charset="-120"/>
            </a:rPr>
            <a:t> tenue (TSBL) </a:t>
          </a:r>
          <a:r>
            <a:rPr lang="en-US" sz="1800" b="0" dirty="0" err="1">
              <a:solidFill>
                <a:schemeClr val="tx2"/>
              </a:solidFill>
              <a:latin typeface="Aptos" pitchFamily="34" charset="0"/>
              <a:ea typeface="Aptos" pitchFamily="34" charset="-122"/>
              <a:cs typeface="Aptos" pitchFamily="34" charset="-120"/>
            </a:rPr>
            <a:t>è</a:t>
          </a:r>
          <a:r>
            <a:rPr lang="en-US" sz="1800" b="0" dirty="0">
              <a:solidFill>
                <a:schemeClr val="tx2"/>
              </a:solidFill>
              <a:latin typeface="Aptos" pitchFamily="34" charset="0"/>
              <a:ea typeface="Aptos" pitchFamily="34" charset="-122"/>
              <a:cs typeface="Aptos" pitchFamily="34" charset="-120"/>
            </a:rPr>
            <a:t> molto </a:t>
          </a:r>
          <a:r>
            <a:rPr lang="en-US" sz="1800" b="0" dirty="0" err="1">
              <a:solidFill>
                <a:schemeClr val="tx2"/>
              </a:solidFill>
              <a:latin typeface="Aptos" pitchFamily="34" charset="0"/>
              <a:ea typeface="Aptos" pitchFamily="34" charset="-122"/>
              <a:cs typeface="Aptos" pitchFamily="34" charset="-120"/>
            </a:rPr>
            <a:t>variabile</a:t>
          </a:r>
          <a:r>
            <a:rPr lang="en-US" sz="1800" b="0" dirty="0">
              <a:solidFill>
                <a:schemeClr val="tx2"/>
              </a:solidFill>
              <a:latin typeface="Aptos" pitchFamily="34" charset="0"/>
              <a:ea typeface="Aptos" pitchFamily="34" charset="-122"/>
              <a:cs typeface="Aptos" pitchFamily="34" charset="-120"/>
            </a:rPr>
            <a:t>: 250–1300 cm, media 630 ± 175 cm.</a:t>
          </a:r>
          <a:endParaRPr lang="en-US" sz="1800" b="0" dirty="0">
            <a:solidFill>
              <a:schemeClr val="tx2"/>
            </a:solidFill>
            <a:latin typeface="Montserrat" pitchFamily="2" charset="77"/>
          </a:endParaRPr>
        </a:p>
      </dgm:t>
    </dgm:pt>
    <dgm:pt modelId="{05D76702-2332-403B-A0BF-F916B9698AEC}" type="parTrans" cxnId="{58B2D871-1E8E-4A53-A058-3954E51AD38A}">
      <dgm:prSet/>
      <dgm:spPr/>
      <dgm:t>
        <a:bodyPr/>
        <a:lstStyle/>
        <a:p>
          <a:endParaRPr lang="en-US"/>
        </a:p>
      </dgm:t>
    </dgm:pt>
    <dgm:pt modelId="{590645D3-5BE8-41C7-B852-F59D1482AD90}" type="sibTrans" cxnId="{58B2D871-1E8E-4A53-A058-3954E51AD38A}">
      <dgm:prSet/>
      <dgm:spPr/>
      <dgm:t>
        <a:bodyPr/>
        <a:lstStyle/>
        <a:p>
          <a:endParaRPr lang="en-US"/>
        </a:p>
      </dgm:t>
    </dgm:pt>
    <dgm:pt modelId="{E968C733-9485-4590-9C5C-B1C5993704FF}">
      <dgm:prSet custT="1"/>
      <dgm:spPr/>
      <dgm:t>
        <a:bodyPr/>
        <a:lstStyle/>
        <a:p>
          <a:pPr>
            <a:lnSpc>
              <a:spcPct val="100000"/>
            </a:lnSpc>
            <a:defRPr b="1"/>
          </a:pPr>
          <a:r>
            <a:rPr lang="en-US" sz="1800" b="0" dirty="0" err="1">
              <a:solidFill>
                <a:schemeClr val="tx2"/>
              </a:solidFill>
            </a:rPr>
            <a:t>Nonostante</a:t>
          </a:r>
          <a:r>
            <a:rPr lang="en-US" sz="1800" b="0" dirty="0">
              <a:solidFill>
                <a:schemeClr val="tx2"/>
              </a:solidFill>
            </a:rPr>
            <a:t> </a:t>
          </a:r>
          <a:r>
            <a:rPr lang="en-US" sz="1800" b="0" dirty="0" err="1">
              <a:solidFill>
                <a:schemeClr val="tx2"/>
              </a:solidFill>
            </a:rPr>
            <a:t>questa</a:t>
          </a:r>
          <a:r>
            <a:rPr lang="en-US" sz="1800" b="0" dirty="0">
              <a:solidFill>
                <a:schemeClr val="tx2"/>
              </a:solidFill>
            </a:rPr>
            <a:t> </a:t>
          </a:r>
          <a:r>
            <a:rPr lang="en-US" sz="1800" b="0" dirty="0" err="1">
              <a:solidFill>
                <a:schemeClr val="tx2"/>
              </a:solidFill>
            </a:rPr>
            <a:t>variabilità</a:t>
          </a:r>
          <a:r>
            <a:rPr lang="en-US" sz="1800" b="0" dirty="0">
              <a:solidFill>
                <a:schemeClr val="tx2"/>
              </a:solidFill>
            </a:rPr>
            <a:t>, la </a:t>
          </a:r>
          <a:r>
            <a:rPr lang="en-US" sz="1800" b="0" dirty="0" err="1">
              <a:solidFill>
                <a:schemeClr val="tx2"/>
              </a:solidFill>
            </a:rPr>
            <a:t>maggior</a:t>
          </a:r>
          <a:r>
            <a:rPr lang="en-US" sz="1800" b="0" dirty="0">
              <a:solidFill>
                <a:schemeClr val="tx2"/>
              </a:solidFill>
            </a:rPr>
            <a:t> </a:t>
          </a:r>
          <a:r>
            <a:rPr lang="en-US" sz="1800" b="0" dirty="0" err="1">
              <a:solidFill>
                <a:schemeClr val="tx2"/>
              </a:solidFill>
            </a:rPr>
            <a:t>parte</a:t>
          </a:r>
          <a:r>
            <a:rPr lang="en-US" sz="1800" b="0" dirty="0">
              <a:solidFill>
                <a:schemeClr val="tx2"/>
              </a:solidFill>
            </a:rPr>
            <a:t> dei </a:t>
          </a:r>
          <a:r>
            <a:rPr lang="en-US" sz="1800" b="0" dirty="0" err="1">
              <a:solidFill>
                <a:schemeClr val="tx2"/>
              </a:solidFill>
            </a:rPr>
            <a:t>chirurghi</a:t>
          </a:r>
          <a:r>
            <a:rPr lang="en-US" sz="1800" b="0" dirty="0">
              <a:solidFill>
                <a:schemeClr val="tx2"/>
              </a:solidFill>
            </a:rPr>
            <a:t> non </a:t>
          </a:r>
          <a:r>
            <a:rPr lang="en-US" sz="1800" b="0" dirty="0" err="1">
              <a:solidFill>
                <a:schemeClr val="tx2"/>
              </a:solidFill>
            </a:rPr>
            <a:t>misura</a:t>
          </a:r>
          <a:r>
            <a:rPr lang="en-US" sz="1800" b="0" dirty="0">
              <a:solidFill>
                <a:schemeClr val="tx2"/>
              </a:solidFill>
            </a:rPr>
            <a:t> la TSBL per diverse </a:t>
          </a:r>
          <a:r>
            <a:rPr lang="en-US" sz="1800" b="0" dirty="0" err="1">
              <a:solidFill>
                <a:schemeClr val="tx2"/>
              </a:solidFill>
            </a:rPr>
            <a:t>ragioni</a:t>
          </a:r>
          <a:r>
            <a:rPr lang="en-US" sz="1800" b="0" dirty="0">
              <a:solidFill>
                <a:schemeClr val="tx2"/>
              </a:solidFill>
            </a:rPr>
            <a:t>:</a:t>
          </a:r>
          <a:r>
            <a:rPr lang="it-IT" sz="1800" b="0" dirty="0">
              <a:solidFill>
                <a:schemeClr val="tx2"/>
              </a:solidFill>
            </a:rPr>
            <a:t> </a:t>
          </a:r>
          <a:br>
            <a:rPr lang="en-US" sz="1800" b="0" dirty="0">
              <a:solidFill>
                <a:schemeClr val="tx2"/>
              </a:solidFill>
              <a:latin typeface="Montserrat" pitchFamily="2" charset="77"/>
            </a:rPr>
          </a:br>
          <a:r>
            <a:rPr lang="en-US" sz="1800" b="0" dirty="0">
              <a:solidFill>
                <a:schemeClr val="tx2"/>
              </a:solidFill>
              <a:latin typeface="Montserrat" pitchFamily="2" charset="77"/>
            </a:rPr>
            <a:t>1) </a:t>
          </a:r>
          <a:r>
            <a:rPr lang="en-US" sz="1800" b="0" dirty="0">
              <a:solidFill>
                <a:schemeClr val="tx2"/>
              </a:solidFill>
              <a:latin typeface="Aptos" pitchFamily="34" charset="0"/>
              <a:ea typeface="Aptos" pitchFamily="34" charset="-122"/>
              <a:cs typeface="Aptos" pitchFamily="34" charset="-120"/>
            </a:rPr>
            <a:t>Per </a:t>
          </a:r>
          <a:r>
            <a:rPr lang="en-US" sz="1800" b="0" dirty="0" err="1">
              <a:solidFill>
                <a:schemeClr val="tx2"/>
              </a:solidFill>
              <a:latin typeface="Aptos" pitchFamily="34" charset="0"/>
              <a:ea typeface="Aptos" pitchFamily="34" charset="-122"/>
              <a:cs typeface="Aptos" pitchFamily="34" charset="-120"/>
            </a:rPr>
            <a:t>evitare</a:t>
          </a:r>
          <a:r>
            <a:rPr lang="en-US" sz="1800" b="0" dirty="0">
              <a:solidFill>
                <a:schemeClr val="tx2"/>
              </a:solidFill>
              <a:latin typeface="Aptos" pitchFamily="34" charset="0"/>
              <a:ea typeface="Aptos" pitchFamily="34" charset="-122"/>
              <a:cs typeface="Aptos" pitchFamily="34" charset="-120"/>
            </a:rPr>
            <a:t> </a:t>
          </a:r>
          <a:r>
            <a:rPr lang="en-US" sz="1800" b="0" dirty="0" err="1">
              <a:solidFill>
                <a:schemeClr val="tx2"/>
              </a:solidFill>
              <a:latin typeface="Aptos" pitchFamily="34" charset="0"/>
              <a:ea typeface="Aptos" pitchFamily="34" charset="-122"/>
              <a:cs typeface="Aptos" pitchFamily="34" charset="-120"/>
            </a:rPr>
            <a:t>l’aumento</a:t>
          </a:r>
          <a:r>
            <a:rPr lang="en-US" sz="1800" b="0" dirty="0">
              <a:solidFill>
                <a:schemeClr val="tx2"/>
              </a:solidFill>
              <a:latin typeface="Aptos" pitchFamily="34" charset="0"/>
              <a:ea typeface="Aptos" pitchFamily="34" charset="-122"/>
              <a:cs typeface="Aptos" pitchFamily="34" charset="-120"/>
            </a:rPr>
            <a:t> del tempo </a:t>
          </a:r>
          <a:r>
            <a:rPr lang="en-US" sz="1800" b="0" dirty="0" err="1">
              <a:solidFill>
                <a:schemeClr val="tx2"/>
              </a:solidFill>
              <a:latin typeface="Aptos" pitchFamily="34" charset="0"/>
              <a:ea typeface="Aptos" pitchFamily="34" charset="-122"/>
              <a:cs typeface="Aptos" pitchFamily="34" charset="-120"/>
            </a:rPr>
            <a:t>operatorio</a:t>
          </a:r>
          <a:r>
            <a:rPr lang="en-US" sz="1800" b="0" dirty="0">
              <a:solidFill>
                <a:schemeClr val="tx2"/>
              </a:solidFill>
              <a:latin typeface="Aptos" pitchFamily="34" charset="0"/>
              <a:ea typeface="Aptos" pitchFamily="34" charset="-122"/>
              <a:cs typeface="Aptos" pitchFamily="34" charset="-120"/>
            </a:rPr>
            <a:t> e </a:t>
          </a:r>
          <a:r>
            <a:rPr lang="en-US" sz="1800" b="0" dirty="0" err="1">
              <a:solidFill>
                <a:schemeClr val="tx2"/>
              </a:solidFill>
              <a:latin typeface="Aptos" pitchFamily="34" charset="0"/>
              <a:ea typeface="Aptos" pitchFamily="34" charset="-122"/>
              <a:cs typeface="Aptos" pitchFamily="34" charset="-120"/>
            </a:rPr>
            <a:t>anestesiologico</a:t>
          </a:r>
          <a:r>
            <a:rPr lang="en-US" sz="1800" b="0" dirty="0">
              <a:solidFill>
                <a:schemeClr val="tx2"/>
              </a:solidFill>
              <a:latin typeface="Aptos" pitchFamily="34" charset="0"/>
              <a:ea typeface="Aptos" pitchFamily="34" charset="-122"/>
              <a:cs typeface="Aptos" pitchFamily="34" charset="-120"/>
            </a:rPr>
            <a:t>.</a:t>
          </a:r>
        </a:p>
        <a:p>
          <a:pPr>
            <a:lnSpc>
              <a:spcPct val="100000"/>
            </a:lnSpc>
            <a:defRPr b="1"/>
          </a:pPr>
          <a:r>
            <a:rPr lang="en-US" sz="1800" b="0" dirty="0">
              <a:solidFill>
                <a:schemeClr val="tx2"/>
              </a:solidFill>
              <a:latin typeface="Aptos" pitchFamily="34" charset="0"/>
              <a:ea typeface="Aptos" pitchFamily="34" charset="-122"/>
              <a:cs typeface="Aptos" pitchFamily="34" charset="-120"/>
            </a:rPr>
            <a:t>2) Per </a:t>
          </a:r>
          <a:r>
            <a:rPr lang="en-US" sz="1800" b="0" dirty="0" err="1">
              <a:solidFill>
                <a:schemeClr val="tx2"/>
              </a:solidFill>
              <a:latin typeface="Aptos" pitchFamily="34" charset="0"/>
              <a:ea typeface="Aptos" pitchFamily="34" charset="-122"/>
              <a:cs typeface="Aptos" pitchFamily="34" charset="-120"/>
            </a:rPr>
            <a:t>evitare</a:t>
          </a:r>
          <a:r>
            <a:rPr lang="en-US" sz="1800" b="0" dirty="0">
              <a:solidFill>
                <a:schemeClr val="tx2"/>
              </a:solidFill>
              <a:latin typeface="Aptos" pitchFamily="34" charset="0"/>
              <a:ea typeface="Aptos" pitchFamily="34" charset="-122"/>
              <a:cs typeface="Aptos" pitchFamily="34" charset="-120"/>
            </a:rPr>
            <a:t> </a:t>
          </a:r>
          <a:r>
            <a:rPr lang="en-US" sz="1800" b="0" dirty="0" err="1">
              <a:solidFill>
                <a:schemeClr val="tx2"/>
              </a:solidFill>
              <a:latin typeface="Aptos" pitchFamily="34" charset="0"/>
              <a:ea typeface="Aptos" pitchFamily="34" charset="-122"/>
              <a:cs typeface="Aptos" pitchFamily="34" charset="-120"/>
            </a:rPr>
            <a:t>un’estesa</a:t>
          </a:r>
          <a:r>
            <a:rPr lang="en-US" sz="1800" b="0" dirty="0">
              <a:solidFill>
                <a:schemeClr val="tx2"/>
              </a:solidFill>
              <a:latin typeface="Aptos" pitchFamily="34" charset="0"/>
              <a:ea typeface="Aptos" pitchFamily="34" charset="-122"/>
              <a:cs typeface="Aptos" pitchFamily="34" charset="-120"/>
            </a:rPr>
            <a:t> </a:t>
          </a:r>
          <a:r>
            <a:rPr lang="en-US" sz="1800" b="0" dirty="0" err="1">
              <a:solidFill>
                <a:schemeClr val="tx2"/>
              </a:solidFill>
              <a:latin typeface="Aptos" pitchFamily="34" charset="0"/>
              <a:ea typeface="Aptos" pitchFamily="34" charset="-122"/>
              <a:cs typeface="Aptos" pitchFamily="34" charset="-120"/>
            </a:rPr>
            <a:t>manipolazione</a:t>
          </a:r>
          <a:r>
            <a:rPr lang="en-US" sz="1800" b="0" dirty="0">
              <a:solidFill>
                <a:schemeClr val="tx2"/>
              </a:solidFill>
              <a:latin typeface="Aptos" pitchFamily="34" charset="0"/>
              <a:ea typeface="Aptos" pitchFamily="34" charset="-122"/>
              <a:cs typeface="Aptos" pitchFamily="34" charset="-120"/>
            </a:rPr>
            <a:t> </a:t>
          </a:r>
          <a:r>
            <a:rPr lang="en-US" sz="1800" b="0" dirty="0" err="1">
              <a:solidFill>
                <a:schemeClr val="tx2"/>
              </a:solidFill>
              <a:latin typeface="Aptos" pitchFamily="34" charset="0"/>
              <a:ea typeface="Aptos" pitchFamily="34" charset="-122"/>
              <a:cs typeface="Aptos" pitchFamily="34" charset="-120"/>
            </a:rPr>
            <a:t>intestinale</a:t>
          </a:r>
          <a:r>
            <a:rPr lang="en-US" sz="1800" b="0" dirty="0">
              <a:solidFill>
                <a:schemeClr val="tx2"/>
              </a:solidFill>
              <a:latin typeface="Aptos" pitchFamily="34" charset="0"/>
              <a:ea typeface="Aptos" pitchFamily="34" charset="-122"/>
              <a:cs typeface="Aptos" pitchFamily="34" charset="-120"/>
            </a:rPr>
            <a:t>.</a:t>
          </a:r>
          <a:endParaRPr lang="en-US" sz="1800" b="0" dirty="0">
            <a:solidFill>
              <a:schemeClr val="tx2"/>
            </a:solidFill>
          </a:endParaRPr>
        </a:p>
        <a:p>
          <a:pPr>
            <a:lnSpc>
              <a:spcPct val="100000"/>
            </a:lnSpc>
            <a:defRPr b="1"/>
          </a:pPr>
          <a:r>
            <a:rPr lang="en-US" sz="1800" b="0" dirty="0">
              <a:solidFill>
                <a:schemeClr val="tx2"/>
              </a:solidFill>
              <a:latin typeface="Aptos" pitchFamily="34" charset="0"/>
              <a:ea typeface="Aptos" pitchFamily="34" charset="-122"/>
              <a:cs typeface="Aptos" pitchFamily="34" charset="-120"/>
            </a:rPr>
            <a:t>3) Per </a:t>
          </a:r>
          <a:r>
            <a:rPr lang="en-US" sz="1800" b="0" dirty="0" err="1">
              <a:solidFill>
                <a:schemeClr val="tx2"/>
              </a:solidFill>
              <a:latin typeface="Aptos" pitchFamily="34" charset="0"/>
              <a:ea typeface="Aptos" pitchFamily="34" charset="-122"/>
              <a:cs typeface="Aptos" pitchFamily="34" charset="-120"/>
            </a:rPr>
            <a:t>ridurre</a:t>
          </a:r>
          <a:r>
            <a:rPr lang="en-US" sz="1800" b="0" dirty="0">
              <a:solidFill>
                <a:schemeClr val="tx2"/>
              </a:solidFill>
              <a:latin typeface="Aptos" pitchFamily="34" charset="0"/>
              <a:ea typeface="Aptos" pitchFamily="34" charset="-122"/>
              <a:cs typeface="Aptos" pitchFamily="34" charset="-120"/>
            </a:rPr>
            <a:t> il rischio di </a:t>
          </a:r>
          <a:r>
            <a:rPr lang="en-US" sz="1800" b="0" dirty="0" err="1">
              <a:solidFill>
                <a:schemeClr val="tx2"/>
              </a:solidFill>
              <a:latin typeface="Aptos" pitchFamily="34" charset="0"/>
              <a:ea typeface="Aptos" pitchFamily="34" charset="-122"/>
              <a:cs typeface="Aptos" pitchFamily="34" charset="-120"/>
            </a:rPr>
            <a:t>possibili</a:t>
          </a:r>
          <a:r>
            <a:rPr lang="en-US" sz="1800" b="0" dirty="0">
              <a:solidFill>
                <a:schemeClr val="tx2"/>
              </a:solidFill>
              <a:latin typeface="Aptos" pitchFamily="34" charset="0"/>
              <a:ea typeface="Aptos" pitchFamily="34" charset="-122"/>
              <a:cs typeface="Aptos" pitchFamily="34" charset="-120"/>
            </a:rPr>
            <a:t> </a:t>
          </a:r>
          <a:r>
            <a:rPr lang="en-US" sz="1800" b="0" dirty="0" err="1">
              <a:solidFill>
                <a:schemeClr val="tx2"/>
              </a:solidFill>
              <a:latin typeface="Aptos" pitchFamily="34" charset="0"/>
              <a:ea typeface="Aptos" pitchFamily="34" charset="-122"/>
              <a:cs typeface="Aptos" pitchFamily="34" charset="-120"/>
            </a:rPr>
            <a:t>lesioni</a:t>
          </a:r>
          <a:r>
            <a:rPr lang="en-US" sz="1800" b="0" dirty="0">
              <a:solidFill>
                <a:schemeClr val="tx2"/>
              </a:solidFill>
              <a:latin typeface="Aptos" pitchFamily="34" charset="0"/>
              <a:ea typeface="Aptos" pitchFamily="34" charset="-122"/>
              <a:cs typeface="Aptos" pitchFamily="34" charset="-120"/>
            </a:rPr>
            <a:t> </a:t>
          </a:r>
          <a:r>
            <a:rPr lang="en-US" sz="1800" b="0" dirty="0" err="1">
              <a:solidFill>
                <a:schemeClr val="tx2"/>
              </a:solidFill>
              <a:latin typeface="Aptos" pitchFamily="34" charset="0"/>
              <a:ea typeface="Aptos" pitchFamily="34" charset="-122"/>
              <a:cs typeface="Aptos" pitchFamily="34" charset="-120"/>
            </a:rPr>
            <a:t>iatrogene</a:t>
          </a:r>
          <a:r>
            <a:rPr lang="en-US" sz="1800" b="0" dirty="0">
              <a:solidFill>
                <a:schemeClr val="tx2"/>
              </a:solidFill>
              <a:latin typeface="Aptos" pitchFamily="34" charset="0"/>
              <a:ea typeface="Aptos" pitchFamily="34" charset="-122"/>
              <a:cs typeface="Aptos" pitchFamily="34" charset="-120"/>
            </a:rPr>
            <a:t>.</a:t>
          </a:r>
          <a:endParaRPr lang="en-US" sz="1800" b="0" dirty="0">
            <a:solidFill>
              <a:schemeClr val="tx2"/>
            </a:solidFill>
            <a:latin typeface="Montserrat" pitchFamily="2" charset="77"/>
          </a:endParaRPr>
        </a:p>
      </dgm:t>
    </dgm:pt>
    <dgm:pt modelId="{A6DEB703-294E-47FC-A2C2-688515DEC4F9}" type="parTrans" cxnId="{C60A451A-E6AA-4985-B21E-3E0CBA140968}">
      <dgm:prSet/>
      <dgm:spPr/>
      <dgm:t>
        <a:bodyPr/>
        <a:lstStyle/>
        <a:p>
          <a:endParaRPr lang="en-US"/>
        </a:p>
      </dgm:t>
    </dgm:pt>
    <dgm:pt modelId="{F9CE216E-A783-4A86-ADF5-6DDD9033ADDD}" type="sibTrans" cxnId="{C60A451A-E6AA-4985-B21E-3E0CBA140968}">
      <dgm:prSet/>
      <dgm:spPr/>
      <dgm:t>
        <a:bodyPr/>
        <a:lstStyle/>
        <a:p>
          <a:endParaRPr lang="en-US"/>
        </a:p>
      </dgm:t>
    </dgm:pt>
    <dgm:pt modelId="{4B6BBF45-D839-4320-A909-277292B3CCD1}">
      <dgm:prSet/>
      <dgm:spPr/>
      <dgm:t>
        <a:bodyPr/>
        <a:lstStyle/>
        <a:p>
          <a:pPr>
            <a:lnSpc>
              <a:spcPct val="100000"/>
            </a:lnSpc>
          </a:pPr>
          <a:endParaRPr lang="en-US" dirty="0"/>
        </a:p>
      </dgm:t>
    </dgm:pt>
    <dgm:pt modelId="{63DFF10C-24E6-4530-B43B-7E223249B72B}" type="parTrans" cxnId="{059B9424-4D63-45D3-990B-E1896F89FE78}">
      <dgm:prSet/>
      <dgm:spPr/>
      <dgm:t>
        <a:bodyPr/>
        <a:lstStyle/>
        <a:p>
          <a:endParaRPr lang="en-US"/>
        </a:p>
      </dgm:t>
    </dgm:pt>
    <dgm:pt modelId="{0E10432D-7D08-4435-A080-84D754BD2392}" type="sibTrans" cxnId="{059B9424-4D63-45D3-990B-E1896F89FE78}">
      <dgm:prSet/>
      <dgm:spPr/>
      <dgm:t>
        <a:bodyPr/>
        <a:lstStyle/>
        <a:p>
          <a:endParaRPr lang="en-US"/>
        </a:p>
      </dgm:t>
    </dgm:pt>
    <dgm:pt modelId="{C06DDAE0-18A3-419C-A9DD-88AF5A989F3F}" type="pres">
      <dgm:prSet presAssocID="{3583D3EC-BD9D-47A6-A7FB-A3E78A5628CD}" presName="root" presStyleCnt="0">
        <dgm:presLayoutVars>
          <dgm:dir/>
          <dgm:resizeHandles val="exact"/>
        </dgm:presLayoutVars>
      </dgm:prSet>
      <dgm:spPr/>
    </dgm:pt>
    <dgm:pt modelId="{4D4D8C3F-D2C4-4577-93E5-1E55A6839821}" type="pres">
      <dgm:prSet presAssocID="{EBA0C697-4BF0-4274-9FE2-440AFD8DB716}" presName="compNode" presStyleCnt="0"/>
      <dgm:spPr/>
    </dgm:pt>
    <dgm:pt modelId="{B43B177D-246D-411E-96B0-B798D8D4BA4B}" type="pres">
      <dgm:prSet presAssocID="{EBA0C697-4BF0-4274-9FE2-440AFD8DB716}" presName="iconRect" presStyleLbl="node1" presStyleIdx="0" presStyleCnt="3" custLinFactNeighborX="83734" custLinFactNeighborY="1203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Stomaco con riempimento a tinta unita"/>
        </a:ext>
      </dgm:extLst>
    </dgm:pt>
    <dgm:pt modelId="{F82969BE-2135-4180-A74E-5260BD557859}" type="pres">
      <dgm:prSet presAssocID="{EBA0C697-4BF0-4274-9FE2-440AFD8DB716}" presName="iconSpace" presStyleCnt="0"/>
      <dgm:spPr/>
    </dgm:pt>
    <dgm:pt modelId="{8C71182E-6AFA-4D3D-8728-2B7D254031B0}" type="pres">
      <dgm:prSet presAssocID="{EBA0C697-4BF0-4274-9FE2-440AFD8DB716}" presName="parTx" presStyleLbl="revTx" presStyleIdx="0" presStyleCnt="6" custLinFactNeighborX="10348" custLinFactNeighborY="1100">
        <dgm:presLayoutVars>
          <dgm:chMax val="0"/>
          <dgm:chPref val="0"/>
        </dgm:presLayoutVars>
      </dgm:prSet>
      <dgm:spPr/>
    </dgm:pt>
    <dgm:pt modelId="{2E4DA41F-0A02-4234-AE0D-B45BA04CDDE7}" type="pres">
      <dgm:prSet presAssocID="{EBA0C697-4BF0-4274-9FE2-440AFD8DB716}" presName="txSpace" presStyleCnt="0"/>
      <dgm:spPr/>
    </dgm:pt>
    <dgm:pt modelId="{17BA3DEC-898E-44D2-B956-9423F22F4B7C}" type="pres">
      <dgm:prSet presAssocID="{EBA0C697-4BF0-4274-9FE2-440AFD8DB716}" presName="desTx" presStyleLbl="revTx" presStyleIdx="1" presStyleCnt="6">
        <dgm:presLayoutVars/>
      </dgm:prSet>
      <dgm:spPr/>
    </dgm:pt>
    <dgm:pt modelId="{ED2EE5A8-79E4-46BE-8F5D-DB6878462B74}" type="pres">
      <dgm:prSet presAssocID="{4ECAEEA8-51C1-4BEA-877C-FAC65EE7045D}" presName="sibTrans" presStyleCnt="0"/>
      <dgm:spPr/>
    </dgm:pt>
    <dgm:pt modelId="{CF251444-E3DA-4C51-8E76-49977FBFCFFA}" type="pres">
      <dgm:prSet presAssocID="{79CE6A11-F062-49F4-9380-D18784B233E7}" presName="compNode" presStyleCnt="0"/>
      <dgm:spPr/>
    </dgm:pt>
    <dgm:pt modelId="{F3843166-E3BD-4235-8B06-5742B25FD52A}" type="pres">
      <dgm:prSet presAssocID="{79CE6A11-F062-49F4-9380-D18784B233E7}" presName="iconRect" presStyleLbl="node1" presStyleIdx="1" presStyleCnt="3" custLinFactNeighborX="92857" custLinFactNeighborY="1203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odifiche e adattamento con riempimento a tinta unita"/>
        </a:ext>
      </dgm:extLst>
    </dgm:pt>
    <dgm:pt modelId="{68F47D58-2569-4953-A31D-277D506C5BD9}" type="pres">
      <dgm:prSet presAssocID="{79CE6A11-F062-49F4-9380-D18784B233E7}" presName="iconSpace" presStyleCnt="0"/>
      <dgm:spPr/>
    </dgm:pt>
    <dgm:pt modelId="{E90C322A-1C49-4FB1-BAA2-FFA82A2400DE}" type="pres">
      <dgm:prSet presAssocID="{79CE6A11-F062-49F4-9380-D18784B233E7}" presName="parTx" presStyleLbl="revTx" presStyleIdx="2" presStyleCnt="6">
        <dgm:presLayoutVars>
          <dgm:chMax val="0"/>
          <dgm:chPref val="0"/>
        </dgm:presLayoutVars>
      </dgm:prSet>
      <dgm:spPr/>
    </dgm:pt>
    <dgm:pt modelId="{80603DC3-2CE1-4418-92C6-010994EC174A}" type="pres">
      <dgm:prSet presAssocID="{79CE6A11-F062-49F4-9380-D18784B233E7}" presName="txSpace" presStyleCnt="0"/>
      <dgm:spPr/>
    </dgm:pt>
    <dgm:pt modelId="{B39677AB-0849-4D6D-913D-DCB127F5F9C4}" type="pres">
      <dgm:prSet presAssocID="{79CE6A11-F062-49F4-9380-D18784B233E7}" presName="desTx" presStyleLbl="revTx" presStyleIdx="3" presStyleCnt="6">
        <dgm:presLayoutVars/>
      </dgm:prSet>
      <dgm:spPr/>
    </dgm:pt>
    <dgm:pt modelId="{B1EDA0FB-977F-4105-9B6A-2F11294FBEA9}" type="pres">
      <dgm:prSet presAssocID="{590645D3-5BE8-41C7-B852-F59D1482AD90}" presName="sibTrans" presStyleCnt="0"/>
      <dgm:spPr/>
    </dgm:pt>
    <dgm:pt modelId="{0B6B9094-AC2F-42C3-A219-13420FDD9B88}" type="pres">
      <dgm:prSet presAssocID="{E968C733-9485-4590-9C5C-B1C5993704FF}" presName="compNode" presStyleCnt="0"/>
      <dgm:spPr/>
    </dgm:pt>
    <dgm:pt modelId="{5A55B48A-E3FE-4133-A5ED-4789C514E874}" type="pres">
      <dgm:prSet presAssocID="{E968C733-9485-4590-9C5C-B1C5993704FF}" presName="iconRect" presStyleLbl="node1" presStyleIdx="2" presStyleCnt="3" custLinFactNeighborX="75028" custLinFactNeighborY="987"/>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Medico (maschile) con riempimento a tinta unita"/>
        </a:ext>
      </dgm:extLst>
    </dgm:pt>
    <dgm:pt modelId="{EB0D4615-34EF-4692-8016-13CCA49D8A81}" type="pres">
      <dgm:prSet presAssocID="{E968C733-9485-4590-9C5C-B1C5993704FF}" presName="iconSpace" presStyleCnt="0"/>
      <dgm:spPr/>
    </dgm:pt>
    <dgm:pt modelId="{B306D911-7419-49B5-A110-5931C01135DB}" type="pres">
      <dgm:prSet presAssocID="{E968C733-9485-4590-9C5C-B1C5993704FF}" presName="parTx" presStyleLbl="revTx" presStyleIdx="4" presStyleCnt="6" custLinFactNeighborX="-6565">
        <dgm:presLayoutVars>
          <dgm:chMax val="0"/>
          <dgm:chPref val="0"/>
        </dgm:presLayoutVars>
      </dgm:prSet>
      <dgm:spPr/>
    </dgm:pt>
    <dgm:pt modelId="{DDA0A4C7-27DD-44E0-B961-71244A6EB48C}" type="pres">
      <dgm:prSet presAssocID="{E968C733-9485-4590-9C5C-B1C5993704FF}" presName="txSpace" presStyleCnt="0"/>
      <dgm:spPr/>
    </dgm:pt>
    <dgm:pt modelId="{9D471BB4-2E03-44E4-B309-5D625CA94BC4}" type="pres">
      <dgm:prSet presAssocID="{E968C733-9485-4590-9C5C-B1C5993704FF}" presName="desTx" presStyleLbl="revTx" presStyleIdx="5" presStyleCnt="6">
        <dgm:presLayoutVars/>
      </dgm:prSet>
      <dgm:spPr/>
    </dgm:pt>
  </dgm:ptLst>
  <dgm:cxnLst>
    <dgm:cxn modelId="{2C3DCA09-8C7F-49B6-AE02-E3927FBD1AA4}" type="presOf" srcId="{E968C733-9485-4590-9C5C-B1C5993704FF}" destId="{B306D911-7419-49B5-A110-5931C01135DB}" srcOrd="0" destOrd="0" presId="urn:microsoft.com/office/officeart/2018/2/layout/IconLabelDescriptionList"/>
    <dgm:cxn modelId="{63BE5E12-0B64-4113-9EC5-8B5E12415AE6}" type="presOf" srcId="{79CE6A11-F062-49F4-9380-D18784B233E7}" destId="{E90C322A-1C49-4FB1-BAA2-FFA82A2400DE}" srcOrd="0" destOrd="0" presId="urn:microsoft.com/office/officeart/2018/2/layout/IconLabelDescriptionList"/>
    <dgm:cxn modelId="{C60A451A-E6AA-4985-B21E-3E0CBA140968}" srcId="{3583D3EC-BD9D-47A6-A7FB-A3E78A5628CD}" destId="{E968C733-9485-4590-9C5C-B1C5993704FF}" srcOrd="2" destOrd="0" parTransId="{A6DEB703-294E-47FC-A2C2-688515DEC4F9}" sibTransId="{F9CE216E-A783-4A86-ADF5-6DDD9033ADDD}"/>
    <dgm:cxn modelId="{059B9424-4D63-45D3-990B-E1896F89FE78}" srcId="{E968C733-9485-4590-9C5C-B1C5993704FF}" destId="{4B6BBF45-D839-4320-A909-277292B3CCD1}" srcOrd="0" destOrd="0" parTransId="{63DFF10C-24E6-4530-B43B-7E223249B72B}" sibTransId="{0E10432D-7D08-4435-A080-84D754BD2392}"/>
    <dgm:cxn modelId="{58B2D871-1E8E-4A53-A058-3954E51AD38A}" srcId="{3583D3EC-BD9D-47A6-A7FB-A3E78A5628CD}" destId="{79CE6A11-F062-49F4-9380-D18784B233E7}" srcOrd="1" destOrd="0" parTransId="{05D76702-2332-403B-A0BF-F916B9698AEC}" sibTransId="{590645D3-5BE8-41C7-B852-F59D1482AD90}"/>
    <dgm:cxn modelId="{54364179-2C8F-4C11-B325-E228F9E7C926}" type="presOf" srcId="{4B6BBF45-D839-4320-A909-277292B3CCD1}" destId="{9D471BB4-2E03-44E4-B309-5D625CA94BC4}" srcOrd="0" destOrd="0" presId="urn:microsoft.com/office/officeart/2018/2/layout/IconLabelDescriptionList"/>
    <dgm:cxn modelId="{76ED6A9C-AC89-4391-A083-7FD3594A587F}" type="presOf" srcId="{3583D3EC-BD9D-47A6-A7FB-A3E78A5628CD}" destId="{C06DDAE0-18A3-419C-A9DD-88AF5A989F3F}" srcOrd="0" destOrd="0" presId="urn:microsoft.com/office/officeart/2018/2/layout/IconLabelDescriptionList"/>
    <dgm:cxn modelId="{AC4101B1-7D0F-43F4-AF75-D89B7F2E07BB}" srcId="{3583D3EC-BD9D-47A6-A7FB-A3E78A5628CD}" destId="{EBA0C697-4BF0-4274-9FE2-440AFD8DB716}" srcOrd="0" destOrd="0" parTransId="{610B9165-CC50-4ABC-8E62-C6DE2598E2AF}" sibTransId="{4ECAEEA8-51C1-4BEA-877C-FAC65EE7045D}"/>
    <dgm:cxn modelId="{D1FD22F9-2DCD-4962-B03D-83A5F24659A9}" type="presOf" srcId="{EBA0C697-4BF0-4274-9FE2-440AFD8DB716}" destId="{8C71182E-6AFA-4D3D-8728-2B7D254031B0}" srcOrd="0" destOrd="0" presId="urn:microsoft.com/office/officeart/2018/2/layout/IconLabelDescriptionList"/>
    <dgm:cxn modelId="{C1A26B3F-A219-4C6D-B276-E781905CA781}" type="presParOf" srcId="{C06DDAE0-18A3-419C-A9DD-88AF5A989F3F}" destId="{4D4D8C3F-D2C4-4577-93E5-1E55A6839821}" srcOrd="0" destOrd="0" presId="urn:microsoft.com/office/officeart/2018/2/layout/IconLabelDescriptionList"/>
    <dgm:cxn modelId="{DEC7F052-FA6D-46C0-8EAE-4E0F7298D21C}" type="presParOf" srcId="{4D4D8C3F-D2C4-4577-93E5-1E55A6839821}" destId="{B43B177D-246D-411E-96B0-B798D8D4BA4B}" srcOrd="0" destOrd="0" presId="urn:microsoft.com/office/officeart/2018/2/layout/IconLabelDescriptionList"/>
    <dgm:cxn modelId="{FEDAFB36-C017-4DFA-AF53-DDC0EAFDB398}" type="presParOf" srcId="{4D4D8C3F-D2C4-4577-93E5-1E55A6839821}" destId="{F82969BE-2135-4180-A74E-5260BD557859}" srcOrd="1" destOrd="0" presId="urn:microsoft.com/office/officeart/2018/2/layout/IconLabelDescriptionList"/>
    <dgm:cxn modelId="{1458A89B-35C9-4819-82BD-9DC509497E40}" type="presParOf" srcId="{4D4D8C3F-D2C4-4577-93E5-1E55A6839821}" destId="{8C71182E-6AFA-4D3D-8728-2B7D254031B0}" srcOrd="2" destOrd="0" presId="urn:microsoft.com/office/officeart/2018/2/layout/IconLabelDescriptionList"/>
    <dgm:cxn modelId="{1ABCD2C2-0C63-42BB-913E-9665116AEE22}" type="presParOf" srcId="{4D4D8C3F-D2C4-4577-93E5-1E55A6839821}" destId="{2E4DA41F-0A02-4234-AE0D-B45BA04CDDE7}" srcOrd="3" destOrd="0" presId="urn:microsoft.com/office/officeart/2018/2/layout/IconLabelDescriptionList"/>
    <dgm:cxn modelId="{C111AC99-8714-4AC4-9E9F-BAD532693705}" type="presParOf" srcId="{4D4D8C3F-D2C4-4577-93E5-1E55A6839821}" destId="{17BA3DEC-898E-44D2-B956-9423F22F4B7C}" srcOrd="4" destOrd="0" presId="urn:microsoft.com/office/officeart/2018/2/layout/IconLabelDescriptionList"/>
    <dgm:cxn modelId="{A2FDFFFB-8DCF-4C3B-BC8E-37CAC8883C4F}" type="presParOf" srcId="{C06DDAE0-18A3-419C-A9DD-88AF5A989F3F}" destId="{ED2EE5A8-79E4-46BE-8F5D-DB6878462B74}" srcOrd="1" destOrd="0" presId="urn:microsoft.com/office/officeart/2018/2/layout/IconLabelDescriptionList"/>
    <dgm:cxn modelId="{308589EE-E40D-458A-9CAE-DB1BD134AD8A}" type="presParOf" srcId="{C06DDAE0-18A3-419C-A9DD-88AF5A989F3F}" destId="{CF251444-E3DA-4C51-8E76-49977FBFCFFA}" srcOrd="2" destOrd="0" presId="urn:microsoft.com/office/officeart/2018/2/layout/IconLabelDescriptionList"/>
    <dgm:cxn modelId="{BEC86FFA-1992-4FCE-9A60-1BFC5055048E}" type="presParOf" srcId="{CF251444-E3DA-4C51-8E76-49977FBFCFFA}" destId="{F3843166-E3BD-4235-8B06-5742B25FD52A}" srcOrd="0" destOrd="0" presId="urn:microsoft.com/office/officeart/2018/2/layout/IconLabelDescriptionList"/>
    <dgm:cxn modelId="{35D5A7D7-F0A8-42D5-8444-C73C16E4C585}" type="presParOf" srcId="{CF251444-E3DA-4C51-8E76-49977FBFCFFA}" destId="{68F47D58-2569-4953-A31D-277D506C5BD9}" srcOrd="1" destOrd="0" presId="urn:microsoft.com/office/officeart/2018/2/layout/IconLabelDescriptionList"/>
    <dgm:cxn modelId="{A0C02565-82F4-4EA4-923A-9FF375BC39FE}" type="presParOf" srcId="{CF251444-E3DA-4C51-8E76-49977FBFCFFA}" destId="{E90C322A-1C49-4FB1-BAA2-FFA82A2400DE}" srcOrd="2" destOrd="0" presId="urn:microsoft.com/office/officeart/2018/2/layout/IconLabelDescriptionList"/>
    <dgm:cxn modelId="{EBE815DA-F5FC-4840-88F3-C95DE5906CAE}" type="presParOf" srcId="{CF251444-E3DA-4C51-8E76-49977FBFCFFA}" destId="{80603DC3-2CE1-4418-92C6-010994EC174A}" srcOrd="3" destOrd="0" presId="urn:microsoft.com/office/officeart/2018/2/layout/IconLabelDescriptionList"/>
    <dgm:cxn modelId="{9625DD47-AD1F-4B4B-97B6-AD3E860CBA9A}" type="presParOf" srcId="{CF251444-E3DA-4C51-8E76-49977FBFCFFA}" destId="{B39677AB-0849-4D6D-913D-DCB127F5F9C4}" srcOrd="4" destOrd="0" presId="urn:microsoft.com/office/officeart/2018/2/layout/IconLabelDescriptionList"/>
    <dgm:cxn modelId="{307B32A4-E3A8-4DD5-B5B9-E09B43CBA1AB}" type="presParOf" srcId="{C06DDAE0-18A3-419C-A9DD-88AF5A989F3F}" destId="{B1EDA0FB-977F-4105-9B6A-2F11294FBEA9}" srcOrd="3" destOrd="0" presId="urn:microsoft.com/office/officeart/2018/2/layout/IconLabelDescriptionList"/>
    <dgm:cxn modelId="{96DF32D9-7F7D-4529-8A13-3FFB0E2D622A}" type="presParOf" srcId="{C06DDAE0-18A3-419C-A9DD-88AF5A989F3F}" destId="{0B6B9094-AC2F-42C3-A219-13420FDD9B88}" srcOrd="4" destOrd="0" presId="urn:microsoft.com/office/officeart/2018/2/layout/IconLabelDescriptionList"/>
    <dgm:cxn modelId="{2E2574BA-8F59-43A5-9EFE-E5E27EC2D800}" type="presParOf" srcId="{0B6B9094-AC2F-42C3-A219-13420FDD9B88}" destId="{5A55B48A-E3FE-4133-A5ED-4789C514E874}" srcOrd="0" destOrd="0" presId="urn:microsoft.com/office/officeart/2018/2/layout/IconLabelDescriptionList"/>
    <dgm:cxn modelId="{FA92BBA8-3198-4EB2-8CDD-1E9334591BBB}" type="presParOf" srcId="{0B6B9094-AC2F-42C3-A219-13420FDD9B88}" destId="{EB0D4615-34EF-4692-8016-13CCA49D8A81}" srcOrd="1" destOrd="0" presId="urn:microsoft.com/office/officeart/2018/2/layout/IconLabelDescriptionList"/>
    <dgm:cxn modelId="{57A17469-62B1-4960-B02B-24E1B719E706}" type="presParOf" srcId="{0B6B9094-AC2F-42C3-A219-13420FDD9B88}" destId="{B306D911-7419-49B5-A110-5931C01135DB}" srcOrd="2" destOrd="0" presId="urn:microsoft.com/office/officeart/2018/2/layout/IconLabelDescriptionList"/>
    <dgm:cxn modelId="{A69E03BD-36F2-4510-BECA-8856246C8724}" type="presParOf" srcId="{0B6B9094-AC2F-42C3-A219-13420FDD9B88}" destId="{DDA0A4C7-27DD-44E0-B961-71244A6EB48C}" srcOrd="3" destOrd="0" presId="urn:microsoft.com/office/officeart/2018/2/layout/IconLabelDescriptionList"/>
    <dgm:cxn modelId="{2C2AB6D8-8647-4656-A383-1EB6EC25D128}" type="presParOf" srcId="{0B6B9094-AC2F-42C3-A219-13420FDD9B88}" destId="{9D471BB4-2E03-44E4-B309-5D625CA94BC4}" srcOrd="4" destOrd="0" presId="urn:microsoft.com/office/officeart/2018/2/layout/IconLabelDescriptionList"/>
  </dgm:cxnLst>
  <dgm:bg>
    <a:solidFill>
      <a:schemeClr val="accent5">
        <a:lumMod val="20000"/>
        <a:lumOff val="80000"/>
      </a:schemeClr>
    </a:solidFill>
    <a:effectLst>
      <a:outerShdw blurRad="50800" dist="50800" dir="5400000" algn="ctr" rotWithShape="0">
        <a:schemeClr val="accent1">
          <a:lumMod val="20000"/>
          <a:lumOff val="80000"/>
        </a:schemeClr>
      </a:outerShdw>
      <a:softEdge rad="0"/>
    </a:effectLst>
  </dgm:bg>
  <dgm:whole>
    <a:ln w="28575">
      <a:noFill/>
      <a:beve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04BBF0-5536-B440-B91E-64B16F53E532}"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it-IT"/>
        </a:p>
      </dgm:t>
    </dgm:pt>
    <dgm:pt modelId="{5572F299-44FE-9A4B-8A4E-94ACD798CB6A}" type="asst">
      <dgm:prSet phldrT="[Testo]" custT="1"/>
      <dgm:spPr>
        <a:solidFill>
          <a:schemeClr val="accent5">
            <a:lumMod val="20000"/>
            <a:lumOff val="80000"/>
          </a:schemeClr>
        </a:solidFill>
        <a:ln w="28575">
          <a:solidFill>
            <a:schemeClr val="accent1"/>
          </a:solidFill>
        </a:ln>
      </dgm:spPr>
      <dgm:t>
        <a:bodyPr/>
        <a:lstStyle/>
        <a:p>
          <a:pPr algn="ctr"/>
          <a:r>
            <a:rPr lang="en-US" sz="1800" i="1" dirty="0" err="1">
              <a:solidFill>
                <a:schemeClr val="tx2"/>
              </a:solidFill>
              <a:latin typeface="Montserrat" pitchFamily="2" charset="77"/>
              <a:cs typeface="Arial" panose="020B0604020202020204" pitchFamily="34" charset="0"/>
            </a:rPr>
            <a:t>Modulare</a:t>
          </a:r>
          <a:r>
            <a:rPr lang="en-US" sz="1800" i="1" dirty="0">
              <a:solidFill>
                <a:schemeClr val="tx2"/>
              </a:solidFill>
              <a:latin typeface="Montserrat" pitchFamily="2" charset="77"/>
              <a:cs typeface="Arial" panose="020B0604020202020204" pitchFamily="34" charset="0"/>
            </a:rPr>
            <a:t> la procedura chirurgica</a:t>
          </a:r>
          <a:endParaRPr lang="it-IT" sz="1800" dirty="0">
            <a:solidFill>
              <a:schemeClr val="tx2"/>
            </a:solidFill>
          </a:endParaRPr>
        </a:p>
      </dgm:t>
    </dgm:pt>
    <dgm:pt modelId="{60D54B3F-B025-2643-9E22-36A7B10D68EE}" type="parTrans" cxnId="{F141525E-E1E4-1E46-B10F-692795ED026A}">
      <dgm:prSet/>
      <dgm:spPr/>
      <dgm:t>
        <a:bodyPr/>
        <a:lstStyle/>
        <a:p>
          <a:endParaRPr lang="it-IT"/>
        </a:p>
      </dgm:t>
    </dgm:pt>
    <dgm:pt modelId="{65165B1D-2CC2-3B4C-95BE-36B0C2B7B80E}" type="sibTrans" cxnId="{F141525E-E1E4-1E46-B10F-692795ED026A}">
      <dgm:prSet/>
      <dgm:spPr/>
      <dgm:t>
        <a:bodyPr/>
        <a:lstStyle/>
        <a:p>
          <a:endParaRPr lang="it-IT"/>
        </a:p>
      </dgm:t>
    </dgm:pt>
    <dgm:pt modelId="{604876D2-9BA8-CF40-B55E-009D7A02167C}">
      <dgm:prSet phldrT="[Testo]"/>
      <dgm:spPr>
        <a:solidFill>
          <a:schemeClr val="accent5">
            <a:lumMod val="20000"/>
            <a:lumOff val="80000"/>
          </a:schemeClr>
        </a:solidFill>
        <a:ln w="28575">
          <a:solidFill>
            <a:schemeClr val="accent1"/>
          </a:solidFill>
        </a:ln>
      </dgm:spPr>
      <dgm:t>
        <a:bodyPr/>
        <a:lstStyle/>
        <a:p>
          <a:r>
            <a:rPr lang="en-US" dirty="0" err="1">
              <a:solidFill>
                <a:schemeClr val="tx2"/>
              </a:solidFill>
              <a:effectLst/>
              <a:latin typeface="Montserrat" pitchFamily="2" charset="77"/>
              <a:ea typeface="Times New Roman" panose="02020603050405020304" pitchFamily="18" charset="0"/>
              <a:cs typeface="Arial" panose="020B0604020202020204" pitchFamily="34" charset="0"/>
            </a:rPr>
            <a:t>Riduce</a:t>
          </a:r>
          <a:r>
            <a:rPr lang="en-US" dirty="0">
              <a:solidFill>
                <a:schemeClr val="tx2"/>
              </a:solidFill>
              <a:effectLst/>
              <a:latin typeface="Montserrat" pitchFamily="2" charset="77"/>
              <a:ea typeface="Times New Roman" panose="02020603050405020304" pitchFamily="18" charset="0"/>
              <a:cs typeface="Arial" panose="020B0604020202020204" pitchFamily="34" charset="0"/>
            </a:rPr>
            <a:t> il rischio di </a:t>
          </a:r>
          <a:r>
            <a:rPr lang="en-US" dirty="0" err="1">
              <a:solidFill>
                <a:schemeClr val="tx2"/>
              </a:solidFill>
              <a:effectLst/>
              <a:latin typeface="Montserrat" pitchFamily="2" charset="77"/>
              <a:ea typeface="Times New Roman" panose="02020603050405020304" pitchFamily="18" charset="0"/>
              <a:cs typeface="Arial" panose="020B0604020202020204" pitchFamily="34" charset="0"/>
            </a:rPr>
            <a:t>carenze</a:t>
          </a:r>
          <a:r>
            <a:rPr lang="en-US" dirty="0">
              <a:solidFill>
                <a:schemeClr val="tx2"/>
              </a:solidFill>
              <a:effectLst/>
              <a:latin typeface="Montserrat" pitchFamily="2" charset="77"/>
              <a:ea typeface="Times New Roman" panose="02020603050405020304" pitchFamily="18" charset="0"/>
              <a:cs typeface="Arial" panose="020B0604020202020204" pitchFamily="34" charset="0"/>
            </a:rPr>
            <a:t> </a:t>
          </a:r>
          <a:r>
            <a:rPr lang="en-US" dirty="0" err="1">
              <a:solidFill>
                <a:schemeClr val="tx2"/>
              </a:solidFill>
              <a:effectLst/>
              <a:latin typeface="Montserrat" pitchFamily="2" charset="77"/>
              <a:ea typeface="Times New Roman" panose="02020603050405020304" pitchFamily="18" charset="0"/>
              <a:cs typeface="Arial" panose="020B0604020202020204" pitchFamily="34" charset="0"/>
            </a:rPr>
            <a:t>nutrizionali</a:t>
          </a:r>
          <a:endParaRPr lang="it-IT" dirty="0">
            <a:solidFill>
              <a:schemeClr val="tx2"/>
            </a:solidFill>
          </a:endParaRPr>
        </a:p>
      </dgm:t>
    </dgm:pt>
    <dgm:pt modelId="{34468F6E-340A-304E-B066-912773F5BCE8}" type="parTrans" cxnId="{E14A6C93-6B11-6843-8E66-6B6E4A52EACD}">
      <dgm:prSet/>
      <dgm:spPr/>
      <dgm:t>
        <a:bodyPr/>
        <a:lstStyle/>
        <a:p>
          <a:endParaRPr lang="it-IT"/>
        </a:p>
      </dgm:t>
    </dgm:pt>
    <dgm:pt modelId="{3EF3CF16-7390-C34E-90B7-63ED125A4212}" type="sibTrans" cxnId="{E14A6C93-6B11-6843-8E66-6B6E4A52EACD}">
      <dgm:prSet/>
      <dgm:spPr/>
      <dgm:t>
        <a:bodyPr/>
        <a:lstStyle/>
        <a:p>
          <a:endParaRPr lang="it-IT"/>
        </a:p>
      </dgm:t>
    </dgm:pt>
    <dgm:pt modelId="{CE105330-512B-B241-B2A9-6DB315C321B3}">
      <dgm:prSet phldrT="[Testo]"/>
      <dgm:spPr>
        <a:solidFill>
          <a:schemeClr val="accent5">
            <a:lumMod val="20000"/>
            <a:lumOff val="80000"/>
          </a:schemeClr>
        </a:solidFill>
        <a:ln w="28575">
          <a:solidFill>
            <a:schemeClr val="accent1"/>
          </a:solidFill>
        </a:ln>
      </dgm:spPr>
      <dgm:t>
        <a:bodyPr/>
        <a:lstStyle/>
        <a:p>
          <a:r>
            <a:rPr lang="it-IT" dirty="0">
              <a:solidFill>
                <a:schemeClr val="tx2"/>
              </a:solidFill>
            </a:rPr>
            <a:t>evita procedure malassorbitive nei pazienti con intestino corto</a:t>
          </a:r>
        </a:p>
      </dgm:t>
    </dgm:pt>
    <dgm:pt modelId="{BBC6C32D-06C0-ED4C-B1B1-816109C522C9}" type="parTrans" cxnId="{CF808BB3-4BCD-AD4B-A4B4-676436EB9DAB}">
      <dgm:prSet/>
      <dgm:spPr/>
      <dgm:t>
        <a:bodyPr/>
        <a:lstStyle/>
        <a:p>
          <a:endParaRPr lang="it-IT"/>
        </a:p>
      </dgm:t>
    </dgm:pt>
    <dgm:pt modelId="{820B9CFA-3BA4-7D46-909A-2FCDF271F3D0}" type="sibTrans" cxnId="{CF808BB3-4BCD-AD4B-A4B4-676436EB9DAB}">
      <dgm:prSet/>
      <dgm:spPr/>
      <dgm:t>
        <a:bodyPr/>
        <a:lstStyle/>
        <a:p>
          <a:endParaRPr lang="it-IT"/>
        </a:p>
      </dgm:t>
    </dgm:pt>
    <dgm:pt modelId="{73EE43B8-B5F9-B547-BABB-28BB98AA45BA}">
      <dgm:prSet phldrT="[Testo]"/>
      <dgm:spPr>
        <a:solidFill>
          <a:schemeClr val="accent5">
            <a:lumMod val="20000"/>
            <a:lumOff val="80000"/>
          </a:schemeClr>
        </a:solidFill>
        <a:ln w="28575">
          <a:solidFill>
            <a:schemeClr val="accent1"/>
          </a:solidFill>
        </a:ln>
      </dgm:spPr>
      <dgm:t>
        <a:bodyPr/>
        <a:lstStyle/>
        <a:p>
          <a:r>
            <a:rPr lang="en-US" dirty="0">
              <a:solidFill>
                <a:schemeClr val="tx2"/>
              </a:solidFill>
              <a:latin typeface="Montserrat" pitchFamily="2" charset="77"/>
              <a:cs typeface="Arial" panose="020B0604020202020204" pitchFamily="34" charset="0"/>
            </a:rPr>
            <a:t>Evita un </a:t>
          </a:r>
          <a:r>
            <a:rPr lang="en-US" dirty="0" err="1">
              <a:solidFill>
                <a:schemeClr val="tx2"/>
              </a:solidFill>
              <a:latin typeface="Montserrat" pitchFamily="2" charset="77"/>
              <a:cs typeface="Arial" panose="020B0604020202020204" pitchFamily="34" charset="0"/>
            </a:rPr>
            <a:t>effetto</a:t>
          </a:r>
          <a:r>
            <a:rPr lang="en-US" dirty="0">
              <a:solidFill>
                <a:schemeClr val="tx2"/>
              </a:solidFill>
              <a:latin typeface="Montserrat" pitchFamily="2" charset="77"/>
              <a:cs typeface="Arial" panose="020B0604020202020204" pitchFamily="34" charset="0"/>
            </a:rPr>
            <a:t> </a:t>
          </a:r>
          <a:r>
            <a:rPr lang="en-US" dirty="0" err="1">
              <a:solidFill>
                <a:schemeClr val="tx2"/>
              </a:solidFill>
              <a:latin typeface="Montserrat" pitchFamily="2" charset="77"/>
              <a:cs typeface="Arial" panose="020B0604020202020204" pitchFamily="34" charset="0"/>
            </a:rPr>
            <a:t>metabolico</a:t>
          </a:r>
          <a:r>
            <a:rPr lang="en-US" dirty="0">
              <a:solidFill>
                <a:schemeClr val="tx2"/>
              </a:solidFill>
              <a:latin typeface="Montserrat" pitchFamily="2" charset="77"/>
              <a:cs typeface="Arial" panose="020B0604020202020204" pitchFamily="34" charset="0"/>
            </a:rPr>
            <a:t> </a:t>
          </a:r>
          <a:r>
            <a:rPr lang="en-US" dirty="0" err="1">
              <a:solidFill>
                <a:schemeClr val="tx2"/>
              </a:solidFill>
              <a:latin typeface="Montserrat" pitchFamily="2" charset="77"/>
              <a:cs typeface="Arial" panose="020B0604020202020204" pitchFamily="34" charset="0"/>
            </a:rPr>
            <a:t>insufficiente</a:t>
          </a:r>
          <a:r>
            <a:rPr lang="en-US" dirty="0">
              <a:solidFill>
                <a:schemeClr val="tx2"/>
              </a:solidFill>
              <a:latin typeface="Montserrat" pitchFamily="2" charset="77"/>
              <a:cs typeface="Arial" panose="020B0604020202020204" pitchFamily="34" charset="0"/>
            </a:rPr>
            <a:t> nei pazienti con </a:t>
          </a:r>
          <a:r>
            <a:rPr lang="en-US" dirty="0" err="1">
              <a:solidFill>
                <a:schemeClr val="tx2"/>
              </a:solidFill>
              <a:latin typeface="Montserrat" pitchFamily="2" charset="77"/>
              <a:cs typeface="Arial" panose="020B0604020202020204" pitchFamily="34" charset="0"/>
            </a:rPr>
            <a:t>intestino</a:t>
          </a:r>
          <a:r>
            <a:rPr lang="en-US" dirty="0">
              <a:solidFill>
                <a:schemeClr val="tx2"/>
              </a:solidFill>
              <a:latin typeface="Montserrat" pitchFamily="2" charset="77"/>
              <a:cs typeface="Arial" panose="020B0604020202020204" pitchFamily="34" charset="0"/>
            </a:rPr>
            <a:t> </a:t>
          </a:r>
          <a:r>
            <a:rPr lang="en-US" dirty="0" err="1">
              <a:solidFill>
                <a:schemeClr val="tx2"/>
              </a:solidFill>
              <a:latin typeface="Montserrat" pitchFamily="2" charset="77"/>
              <a:cs typeface="Arial" panose="020B0604020202020204" pitchFamily="34" charset="0"/>
            </a:rPr>
            <a:t>lungo</a:t>
          </a:r>
          <a:endParaRPr lang="it-IT" dirty="0">
            <a:solidFill>
              <a:schemeClr val="tx2"/>
            </a:solidFill>
          </a:endParaRPr>
        </a:p>
      </dgm:t>
    </dgm:pt>
    <dgm:pt modelId="{0AB9E1CE-39AF-A344-85B6-C6A230B371D6}" type="parTrans" cxnId="{66469779-30C3-D746-B019-A294BE982426}">
      <dgm:prSet/>
      <dgm:spPr/>
      <dgm:t>
        <a:bodyPr bIns="46800"/>
        <a:lstStyle/>
        <a:p>
          <a:endParaRPr lang="it-IT"/>
        </a:p>
      </dgm:t>
    </dgm:pt>
    <dgm:pt modelId="{44AAFA1C-FA39-5649-B20E-888F48F1AB50}" type="sibTrans" cxnId="{66469779-30C3-D746-B019-A294BE982426}">
      <dgm:prSet/>
      <dgm:spPr/>
      <dgm:t>
        <a:bodyPr/>
        <a:lstStyle/>
        <a:p>
          <a:endParaRPr lang="it-IT"/>
        </a:p>
      </dgm:t>
    </dgm:pt>
    <dgm:pt modelId="{D62C4E58-0ACB-494B-8107-03F2208C41DD}" type="pres">
      <dgm:prSet presAssocID="{C204BBF0-5536-B440-B91E-64B16F53E532}" presName="hierChild1" presStyleCnt="0">
        <dgm:presLayoutVars>
          <dgm:orgChart val="1"/>
          <dgm:chPref val="1"/>
          <dgm:dir/>
          <dgm:animOne val="branch"/>
          <dgm:animLvl val="lvl"/>
          <dgm:resizeHandles/>
        </dgm:presLayoutVars>
      </dgm:prSet>
      <dgm:spPr/>
    </dgm:pt>
    <dgm:pt modelId="{DE661D74-D2AD-7046-A255-C30FB61D520D}" type="pres">
      <dgm:prSet presAssocID="{5572F299-44FE-9A4B-8A4E-94ACD798CB6A}" presName="hierRoot1" presStyleCnt="0">
        <dgm:presLayoutVars>
          <dgm:hierBranch val="init"/>
        </dgm:presLayoutVars>
      </dgm:prSet>
      <dgm:spPr/>
    </dgm:pt>
    <dgm:pt modelId="{F9D7B465-A3C6-0747-A756-EA4D264A41D7}" type="pres">
      <dgm:prSet presAssocID="{5572F299-44FE-9A4B-8A4E-94ACD798CB6A}" presName="rootComposite1" presStyleCnt="0"/>
      <dgm:spPr/>
    </dgm:pt>
    <dgm:pt modelId="{AE8F3FC4-67A2-4F44-A550-F8B0DA917A2D}" type="pres">
      <dgm:prSet presAssocID="{5572F299-44FE-9A4B-8A4E-94ACD798CB6A}" presName="rootText1" presStyleLbl="node0" presStyleIdx="0" presStyleCnt="1" custScaleX="115285" custLinFactNeighborX="5054" custLinFactNeighborY="838">
        <dgm:presLayoutVars>
          <dgm:chPref val="3"/>
        </dgm:presLayoutVars>
      </dgm:prSet>
      <dgm:spPr/>
    </dgm:pt>
    <dgm:pt modelId="{C24A3045-F9BB-454C-BC8B-E2374607CB2B}" type="pres">
      <dgm:prSet presAssocID="{5572F299-44FE-9A4B-8A4E-94ACD798CB6A}" presName="rootConnector1" presStyleLbl="asst0" presStyleIdx="0" presStyleCnt="0"/>
      <dgm:spPr/>
    </dgm:pt>
    <dgm:pt modelId="{4E7F0434-FD37-5845-BC6D-5D5AED4FD114}" type="pres">
      <dgm:prSet presAssocID="{5572F299-44FE-9A4B-8A4E-94ACD798CB6A}" presName="hierChild2" presStyleCnt="0"/>
      <dgm:spPr/>
    </dgm:pt>
    <dgm:pt modelId="{4DBF2D93-A287-5E44-9631-2FDA2AE7963F}" type="pres">
      <dgm:prSet presAssocID="{34468F6E-340A-304E-B066-912773F5BCE8}" presName="Name37" presStyleLbl="parChTrans1D2" presStyleIdx="0" presStyleCnt="3"/>
      <dgm:spPr/>
    </dgm:pt>
    <dgm:pt modelId="{E689A395-7F1F-474A-AD9F-22D627EBC5E9}" type="pres">
      <dgm:prSet presAssocID="{604876D2-9BA8-CF40-B55E-009D7A02167C}" presName="hierRoot2" presStyleCnt="0">
        <dgm:presLayoutVars>
          <dgm:hierBranch val="init"/>
        </dgm:presLayoutVars>
      </dgm:prSet>
      <dgm:spPr/>
    </dgm:pt>
    <dgm:pt modelId="{361E2E4A-94EE-D547-AE64-50DD57B1B62D}" type="pres">
      <dgm:prSet presAssocID="{604876D2-9BA8-CF40-B55E-009D7A02167C}" presName="rootComposite" presStyleCnt="0"/>
      <dgm:spPr/>
    </dgm:pt>
    <dgm:pt modelId="{98B52252-5D13-7244-82E4-0A71F45B3319}" type="pres">
      <dgm:prSet presAssocID="{604876D2-9BA8-CF40-B55E-009D7A02167C}" presName="rootText" presStyleLbl="node2" presStyleIdx="0" presStyleCnt="3" custLinFactNeighborX="-452" custLinFactNeighborY="1576">
        <dgm:presLayoutVars>
          <dgm:chPref val="3"/>
        </dgm:presLayoutVars>
      </dgm:prSet>
      <dgm:spPr/>
    </dgm:pt>
    <dgm:pt modelId="{B05CD430-C34E-2D4A-8CF6-E17007FA25AC}" type="pres">
      <dgm:prSet presAssocID="{604876D2-9BA8-CF40-B55E-009D7A02167C}" presName="rootConnector" presStyleLbl="node2" presStyleIdx="0" presStyleCnt="3"/>
      <dgm:spPr/>
    </dgm:pt>
    <dgm:pt modelId="{6EED8D70-0D62-8342-83DE-179E69D13F27}" type="pres">
      <dgm:prSet presAssocID="{604876D2-9BA8-CF40-B55E-009D7A02167C}" presName="hierChild4" presStyleCnt="0"/>
      <dgm:spPr/>
    </dgm:pt>
    <dgm:pt modelId="{372F870B-E54C-CA4F-8515-EFDDA4324661}" type="pres">
      <dgm:prSet presAssocID="{604876D2-9BA8-CF40-B55E-009D7A02167C}" presName="hierChild5" presStyleCnt="0"/>
      <dgm:spPr/>
    </dgm:pt>
    <dgm:pt modelId="{45013182-C747-7A4E-8423-6AECF3CA8C17}" type="pres">
      <dgm:prSet presAssocID="{BBC6C32D-06C0-ED4C-B1B1-816109C522C9}" presName="Name37" presStyleLbl="parChTrans1D2" presStyleIdx="1" presStyleCnt="3"/>
      <dgm:spPr/>
    </dgm:pt>
    <dgm:pt modelId="{96AB7D4A-239C-B448-8125-52E42FE92308}" type="pres">
      <dgm:prSet presAssocID="{CE105330-512B-B241-B2A9-6DB315C321B3}" presName="hierRoot2" presStyleCnt="0">
        <dgm:presLayoutVars>
          <dgm:hierBranch val="init"/>
        </dgm:presLayoutVars>
      </dgm:prSet>
      <dgm:spPr/>
    </dgm:pt>
    <dgm:pt modelId="{5CE116FD-A235-134B-9398-7BCA3C2B3B0C}" type="pres">
      <dgm:prSet presAssocID="{CE105330-512B-B241-B2A9-6DB315C321B3}" presName="rootComposite" presStyleCnt="0"/>
      <dgm:spPr/>
    </dgm:pt>
    <dgm:pt modelId="{3320651C-0631-2B4C-BF46-BB1FA1C5D965}" type="pres">
      <dgm:prSet presAssocID="{CE105330-512B-B241-B2A9-6DB315C321B3}" presName="rootText" presStyleLbl="node2" presStyleIdx="1" presStyleCnt="3" custLinFactNeighborX="5119" custLinFactNeighborY="3945">
        <dgm:presLayoutVars>
          <dgm:chPref val="3"/>
        </dgm:presLayoutVars>
      </dgm:prSet>
      <dgm:spPr/>
    </dgm:pt>
    <dgm:pt modelId="{7F05986D-95F5-D94E-A638-B484CA4C37E2}" type="pres">
      <dgm:prSet presAssocID="{CE105330-512B-B241-B2A9-6DB315C321B3}" presName="rootConnector" presStyleLbl="node2" presStyleIdx="1" presStyleCnt="3"/>
      <dgm:spPr/>
    </dgm:pt>
    <dgm:pt modelId="{C5F26463-DB4B-3A45-95D4-226AE00C244A}" type="pres">
      <dgm:prSet presAssocID="{CE105330-512B-B241-B2A9-6DB315C321B3}" presName="hierChild4" presStyleCnt="0"/>
      <dgm:spPr/>
    </dgm:pt>
    <dgm:pt modelId="{1C48ACCC-85EC-FC44-B09B-3D497BDBF257}" type="pres">
      <dgm:prSet presAssocID="{CE105330-512B-B241-B2A9-6DB315C321B3}" presName="hierChild5" presStyleCnt="0"/>
      <dgm:spPr/>
    </dgm:pt>
    <dgm:pt modelId="{C0BA0B7A-BE95-4143-8545-F58CB57336AF}" type="pres">
      <dgm:prSet presAssocID="{0AB9E1CE-39AF-A344-85B6-C6A230B371D6}" presName="Name37" presStyleLbl="parChTrans1D2" presStyleIdx="2" presStyleCnt="3"/>
      <dgm:spPr/>
    </dgm:pt>
    <dgm:pt modelId="{D4B20025-2374-5141-A406-8AFFEE5A217D}" type="pres">
      <dgm:prSet presAssocID="{73EE43B8-B5F9-B547-BABB-28BB98AA45BA}" presName="hierRoot2" presStyleCnt="0">
        <dgm:presLayoutVars>
          <dgm:hierBranch val="init"/>
        </dgm:presLayoutVars>
      </dgm:prSet>
      <dgm:spPr/>
    </dgm:pt>
    <dgm:pt modelId="{5F7FEFB8-F1F6-2A4C-8315-1FC1C8DA0523}" type="pres">
      <dgm:prSet presAssocID="{73EE43B8-B5F9-B547-BABB-28BB98AA45BA}" presName="rootComposite" presStyleCnt="0"/>
      <dgm:spPr/>
    </dgm:pt>
    <dgm:pt modelId="{F86A1BEF-79A6-DE47-8BA1-107C3B4D1F6C}" type="pres">
      <dgm:prSet presAssocID="{73EE43B8-B5F9-B547-BABB-28BB98AA45BA}" presName="rootText" presStyleLbl="node2" presStyleIdx="2" presStyleCnt="3" custLinFactNeighborX="23" custLinFactNeighborY="1058">
        <dgm:presLayoutVars>
          <dgm:chPref val="3"/>
        </dgm:presLayoutVars>
      </dgm:prSet>
      <dgm:spPr/>
    </dgm:pt>
    <dgm:pt modelId="{50B12D96-6907-6C4C-9902-EE9C2263AEBF}" type="pres">
      <dgm:prSet presAssocID="{73EE43B8-B5F9-B547-BABB-28BB98AA45BA}" presName="rootConnector" presStyleLbl="node2" presStyleIdx="2" presStyleCnt="3"/>
      <dgm:spPr/>
    </dgm:pt>
    <dgm:pt modelId="{C389E975-6984-8D4D-9F1D-9230E8F5A926}" type="pres">
      <dgm:prSet presAssocID="{73EE43B8-B5F9-B547-BABB-28BB98AA45BA}" presName="hierChild4" presStyleCnt="0"/>
      <dgm:spPr/>
    </dgm:pt>
    <dgm:pt modelId="{C8FE7E75-6126-9E41-B87A-61E4388DB8DD}" type="pres">
      <dgm:prSet presAssocID="{73EE43B8-B5F9-B547-BABB-28BB98AA45BA}" presName="hierChild5" presStyleCnt="0"/>
      <dgm:spPr/>
    </dgm:pt>
    <dgm:pt modelId="{0CC5A87E-7541-994F-849D-F49D61D27EC4}" type="pres">
      <dgm:prSet presAssocID="{5572F299-44FE-9A4B-8A4E-94ACD798CB6A}" presName="hierChild3" presStyleCnt="0"/>
      <dgm:spPr/>
    </dgm:pt>
  </dgm:ptLst>
  <dgm:cxnLst>
    <dgm:cxn modelId="{EDADC907-B2D1-A741-B8F4-A5A3C3E7F0E2}" type="presOf" srcId="{73EE43B8-B5F9-B547-BABB-28BB98AA45BA}" destId="{50B12D96-6907-6C4C-9902-EE9C2263AEBF}" srcOrd="1" destOrd="0" presId="urn:microsoft.com/office/officeart/2005/8/layout/orgChart1"/>
    <dgm:cxn modelId="{56265038-1CE9-304D-8B30-6966378413A7}" type="presOf" srcId="{CE105330-512B-B241-B2A9-6DB315C321B3}" destId="{7F05986D-95F5-D94E-A638-B484CA4C37E2}" srcOrd="1" destOrd="0" presId="urn:microsoft.com/office/officeart/2005/8/layout/orgChart1"/>
    <dgm:cxn modelId="{30BD9539-87DB-CE49-BCD8-435CE2169099}" type="presOf" srcId="{73EE43B8-B5F9-B547-BABB-28BB98AA45BA}" destId="{F86A1BEF-79A6-DE47-8BA1-107C3B4D1F6C}" srcOrd="0" destOrd="0" presId="urn:microsoft.com/office/officeart/2005/8/layout/orgChart1"/>
    <dgm:cxn modelId="{80F4C751-C15A-8946-9082-4E03BFFFB3CE}" type="presOf" srcId="{C204BBF0-5536-B440-B91E-64B16F53E532}" destId="{D62C4E58-0ACB-494B-8107-03F2208C41DD}" srcOrd="0" destOrd="0" presId="urn:microsoft.com/office/officeart/2005/8/layout/orgChart1"/>
    <dgm:cxn modelId="{F141525E-E1E4-1E46-B10F-692795ED026A}" srcId="{C204BBF0-5536-B440-B91E-64B16F53E532}" destId="{5572F299-44FE-9A4B-8A4E-94ACD798CB6A}" srcOrd="0" destOrd="0" parTransId="{60D54B3F-B025-2643-9E22-36A7B10D68EE}" sibTransId="{65165B1D-2CC2-3B4C-95BE-36B0C2B7B80E}"/>
    <dgm:cxn modelId="{B2C5275F-495F-1946-8198-6C8A13DB6689}" type="presOf" srcId="{0AB9E1CE-39AF-A344-85B6-C6A230B371D6}" destId="{C0BA0B7A-BE95-4143-8545-F58CB57336AF}" srcOrd="0" destOrd="0" presId="urn:microsoft.com/office/officeart/2005/8/layout/orgChart1"/>
    <dgm:cxn modelId="{66469779-30C3-D746-B019-A294BE982426}" srcId="{5572F299-44FE-9A4B-8A4E-94ACD798CB6A}" destId="{73EE43B8-B5F9-B547-BABB-28BB98AA45BA}" srcOrd="2" destOrd="0" parTransId="{0AB9E1CE-39AF-A344-85B6-C6A230B371D6}" sibTransId="{44AAFA1C-FA39-5649-B20E-888F48F1AB50}"/>
    <dgm:cxn modelId="{E14A6C93-6B11-6843-8E66-6B6E4A52EACD}" srcId="{5572F299-44FE-9A4B-8A4E-94ACD798CB6A}" destId="{604876D2-9BA8-CF40-B55E-009D7A02167C}" srcOrd="0" destOrd="0" parTransId="{34468F6E-340A-304E-B066-912773F5BCE8}" sibTransId="{3EF3CF16-7390-C34E-90B7-63ED125A4212}"/>
    <dgm:cxn modelId="{8CD33DB3-28AC-BA4D-8D1F-C274F8A46DD7}" type="presOf" srcId="{5572F299-44FE-9A4B-8A4E-94ACD798CB6A}" destId="{C24A3045-F9BB-454C-BC8B-E2374607CB2B}" srcOrd="1" destOrd="0" presId="urn:microsoft.com/office/officeart/2005/8/layout/orgChart1"/>
    <dgm:cxn modelId="{CF808BB3-4BCD-AD4B-A4B4-676436EB9DAB}" srcId="{5572F299-44FE-9A4B-8A4E-94ACD798CB6A}" destId="{CE105330-512B-B241-B2A9-6DB315C321B3}" srcOrd="1" destOrd="0" parTransId="{BBC6C32D-06C0-ED4C-B1B1-816109C522C9}" sibTransId="{820B9CFA-3BA4-7D46-909A-2FCDF271F3D0}"/>
    <dgm:cxn modelId="{D0A53AB5-74A6-7649-BCAE-395625121BAC}" type="presOf" srcId="{604876D2-9BA8-CF40-B55E-009D7A02167C}" destId="{98B52252-5D13-7244-82E4-0A71F45B3319}" srcOrd="0" destOrd="0" presId="urn:microsoft.com/office/officeart/2005/8/layout/orgChart1"/>
    <dgm:cxn modelId="{30D120C7-DD4E-1244-A13D-E3B1F392BD71}" type="presOf" srcId="{CE105330-512B-B241-B2A9-6DB315C321B3}" destId="{3320651C-0631-2B4C-BF46-BB1FA1C5D965}" srcOrd="0" destOrd="0" presId="urn:microsoft.com/office/officeart/2005/8/layout/orgChart1"/>
    <dgm:cxn modelId="{A6460FD9-CF80-074D-88C2-74E343F38B75}" type="presOf" srcId="{BBC6C32D-06C0-ED4C-B1B1-816109C522C9}" destId="{45013182-C747-7A4E-8423-6AECF3CA8C17}" srcOrd="0" destOrd="0" presId="urn:microsoft.com/office/officeart/2005/8/layout/orgChart1"/>
    <dgm:cxn modelId="{F19DA3E0-3CD2-4A4D-8B9B-CFA4E4C1AE8F}" type="presOf" srcId="{34468F6E-340A-304E-B066-912773F5BCE8}" destId="{4DBF2D93-A287-5E44-9631-2FDA2AE7963F}" srcOrd="0" destOrd="0" presId="urn:microsoft.com/office/officeart/2005/8/layout/orgChart1"/>
    <dgm:cxn modelId="{1E4A6BF1-EA4B-1642-A02B-1008911C9084}" type="presOf" srcId="{5572F299-44FE-9A4B-8A4E-94ACD798CB6A}" destId="{AE8F3FC4-67A2-4F44-A550-F8B0DA917A2D}" srcOrd="0" destOrd="0" presId="urn:microsoft.com/office/officeart/2005/8/layout/orgChart1"/>
    <dgm:cxn modelId="{491C8AF3-8C94-804C-AC01-E5C299938F64}" type="presOf" srcId="{604876D2-9BA8-CF40-B55E-009D7A02167C}" destId="{B05CD430-C34E-2D4A-8CF6-E17007FA25AC}" srcOrd="1" destOrd="0" presId="urn:microsoft.com/office/officeart/2005/8/layout/orgChart1"/>
    <dgm:cxn modelId="{99DE97A2-6DBF-7544-82B4-6E4533D8B767}" type="presParOf" srcId="{D62C4E58-0ACB-494B-8107-03F2208C41DD}" destId="{DE661D74-D2AD-7046-A255-C30FB61D520D}" srcOrd="0" destOrd="0" presId="urn:microsoft.com/office/officeart/2005/8/layout/orgChart1"/>
    <dgm:cxn modelId="{C3112688-C449-974A-9365-49C27D568D84}" type="presParOf" srcId="{DE661D74-D2AD-7046-A255-C30FB61D520D}" destId="{F9D7B465-A3C6-0747-A756-EA4D264A41D7}" srcOrd="0" destOrd="0" presId="urn:microsoft.com/office/officeart/2005/8/layout/orgChart1"/>
    <dgm:cxn modelId="{60947065-45DC-A847-85CE-63906E8BE80E}" type="presParOf" srcId="{F9D7B465-A3C6-0747-A756-EA4D264A41D7}" destId="{AE8F3FC4-67A2-4F44-A550-F8B0DA917A2D}" srcOrd="0" destOrd="0" presId="urn:microsoft.com/office/officeart/2005/8/layout/orgChart1"/>
    <dgm:cxn modelId="{AE7DA386-7375-B74D-947F-3B5B03426D7F}" type="presParOf" srcId="{F9D7B465-A3C6-0747-A756-EA4D264A41D7}" destId="{C24A3045-F9BB-454C-BC8B-E2374607CB2B}" srcOrd="1" destOrd="0" presId="urn:microsoft.com/office/officeart/2005/8/layout/orgChart1"/>
    <dgm:cxn modelId="{507B3F62-2ABD-7F4E-82DA-C65C1F1818AB}" type="presParOf" srcId="{DE661D74-D2AD-7046-A255-C30FB61D520D}" destId="{4E7F0434-FD37-5845-BC6D-5D5AED4FD114}" srcOrd="1" destOrd="0" presId="urn:microsoft.com/office/officeart/2005/8/layout/orgChart1"/>
    <dgm:cxn modelId="{E786ED46-7140-EF4F-90B6-EC85E715287F}" type="presParOf" srcId="{4E7F0434-FD37-5845-BC6D-5D5AED4FD114}" destId="{4DBF2D93-A287-5E44-9631-2FDA2AE7963F}" srcOrd="0" destOrd="0" presId="urn:microsoft.com/office/officeart/2005/8/layout/orgChart1"/>
    <dgm:cxn modelId="{6C5BCBDD-EA62-A948-AB8E-A5E03B726AAD}" type="presParOf" srcId="{4E7F0434-FD37-5845-BC6D-5D5AED4FD114}" destId="{E689A395-7F1F-474A-AD9F-22D627EBC5E9}" srcOrd="1" destOrd="0" presId="urn:microsoft.com/office/officeart/2005/8/layout/orgChart1"/>
    <dgm:cxn modelId="{529720BA-4979-744E-8005-9158817478F3}" type="presParOf" srcId="{E689A395-7F1F-474A-AD9F-22D627EBC5E9}" destId="{361E2E4A-94EE-D547-AE64-50DD57B1B62D}" srcOrd="0" destOrd="0" presId="urn:microsoft.com/office/officeart/2005/8/layout/orgChart1"/>
    <dgm:cxn modelId="{276E5F39-699D-9C4C-A0A2-92FE182787D3}" type="presParOf" srcId="{361E2E4A-94EE-D547-AE64-50DD57B1B62D}" destId="{98B52252-5D13-7244-82E4-0A71F45B3319}" srcOrd="0" destOrd="0" presId="urn:microsoft.com/office/officeart/2005/8/layout/orgChart1"/>
    <dgm:cxn modelId="{F28B4B38-3888-C841-B405-F92C15D957EE}" type="presParOf" srcId="{361E2E4A-94EE-D547-AE64-50DD57B1B62D}" destId="{B05CD430-C34E-2D4A-8CF6-E17007FA25AC}" srcOrd="1" destOrd="0" presId="urn:microsoft.com/office/officeart/2005/8/layout/orgChart1"/>
    <dgm:cxn modelId="{4AAB86F3-2BCF-5449-9FE3-274E3D7164B0}" type="presParOf" srcId="{E689A395-7F1F-474A-AD9F-22D627EBC5E9}" destId="{6EED8D70-0D62-8342-83DE-179E69D13F27}" srcOrd="1" destOrd="0" presId="urn:microsoft.com/office/officeart/2005/8/layout/orgChart1"/>
    <dgm:cxn modelId="{8BA65238-28E2-E947-9C5C-B452148BF6BD}" type="presParOf" srcId="{E689A395-7F1F-474A-AD9F-22D627EBC5E9}" destId="{372F870B-E54C-CA4F-8515-EFDDA4324661}" srcOrd="2" destOrd="0" presId="urn:microsoft.com/office/officeart/2005/8/layout/orgChart1"/>
    <dgm:cxn modelId="{C467453F-C647-ED45-9FF4-11B5EB61752B}" type="presParOf" srcId="{4E7F0434-FD37-5845-BC6D-5D5AED4FD114}" destId="{45013182-C747-7A4E-8423-6AECF3CA8C17}" srcOrd="2" destOrd="0" presId="urn:microsoft.com/office/officeart/2005/8/layout/orgChart1"/>
    <dgm:cxn modelId="{623175C4-D222-E749-85AA-BAAE07086009}" type="presParOf" srcId="{4E7F0434-FD37-5845-BC6D-5D5AED4FD114}" destId="{96AB7D4A-239C-B448-8125-52E42FE92308}" srcOrd="3" destOrd="0" presId="urn:microsoft.com/office/officeart/2005/8/layout/orgChart1"/>
    <dgm:cxn modelId="{D8EA4338-0B89-E84B-820C-BB7FFFD77DAC}" type="presParOf" srcId="{96AB7D4A-239C-B448-8125-52E42FE92308}" destId="{5CE116FD-A235-134B-9398-7BCA3C2B3B0C}" srcOrd="0" destOrd="0" presId="urn:microsoft.com/office/officeart/2005/8/layout/orgChart1"/>
    <dgm:cxn modelId="{7E5B0235-1ACE-A747-B7D3-2AB41CF94CDC}" type="presParOf" srcId="{5CE116FD-A235-134B-9398-7BCA3C2B3B0C}" destId="{3320651C-0631-2B4C-BF46-BB1FA1C5D965}" srcOrd="0" destOrd="0" presId="urn:microsoft.com/office/officeart/2005/8/layout/orgChart1"/>
    <dgm:cxn modelId="{8944F160-9400-6041-BB97-E8B28BFF4DE9}" type="presParOf" srcId="{5CE116FD-A235-134B-9398-7BCA3C2B3B0C}" destId="{7F05986D-95F5-D94E-A638-B484CA4C37E2}" srcOrd="1" destOrd="0" presId="urn:microsoft.com/office/officeart/2005/8/layout/orgChart1"/>
    <dgm:cxn modelId="{00E6FD3C-5BFA-A641-AA1E-83402447CCFD}" type="presParOf" srcId="{96AB7D4A-239C-B448-8125-52E42FE92308}" destId="{C5F26463-DB4B-3A45-95D4-226AE00C244A}" srcOrd="1" destOrd="0" presId="urn:microsoft.com/office/officeart/2005/8/layout/orgChart1"/>
    <dgm:cxn modelId="{C9D173F7-69C7-744A-AF31-AC154F63A973}" type="presParOf" srcId="{96AB7D4A-239C-B448-8125-52E42FE92308}" destId="{1C48ACCC-85EC-FC44-B09B-3D497BDBF257}" srcOrd="2" destOrd="0" presId="urn:microsoft.com/office/officeart/2005/8/layout/orgChart1"/>
    <dgm:cxn modelId="{C61ED3D3-8BFC-0C4B-B33F-05DD0A39FEB6}" type="presParOf" srcId="{4E7F0434-FD37-5845-BC6D-5D5AED4FD114}" destId="{C0BA0B7A-BE95-4143-8545-F58CB57336AF}" srcOrd="4" destOrd="0" presId="urn:microsoft.com/office/officeart/2005/8/layout/orgChart1"/>
    <dgm:cxn modelId="{8FF30297-6A8E-0B4E-AC88-0F92E50C7131}" type="presParOf" srcId="{4E7F0434-FD37-5845-BC6D-5D5AED4FD114}" destId="{D4B20025-2374-5141-A406-8AFFEE5A217D}" srcOrd="5" destOrd="0" presId="urn:microsoft.com/office/officeart/2005/8/layout/orgChart1"/>
    <dgm:cxn modelId="{45018558-96AD-2342-80AF-DDB3DDD4D992}" type="presParOf" srcId="{D4B20025-2374-5141-A406-8AFFEE5A217D}" destId="{5F7FEFB8-F1F6-2A4C-8315-1FC1C8DA0523}" srcOrd="0" destOrd="0" presId="urn:microsoft.com/office/officeart/2005/8/layout/orgChart1"/>
    <dgm:cxn modelId="{5C065A2E-0BF8-F74E-AE8E-66139075D38D}" type="presParOf" srcId="{5F7FEFB8-F1F6-2A4C-8315-1FC1C8DA0523}" destId="{F86A1BEF-79A6-DE47-8BA1-107C3B4D1F6C}" srcOrd="0" destOrd="0" presId="urn:microsoft.com/office/officeart/2005/8/layout/orgChart1"/>
    <dgm:cxn modelId="{8DE94CE8-A980-C247-B45D-66E843B34AFE}" type="presParOf" srcId="{5F7FEFB8-F1F6-2A4C-8315-1FC1C8DA0523}" destId="{50B12D96-6907-6C4C-9902-EE9C2263AEBF}" srcOrd="1" destOrd="0" presId="urn:microsoft.com/office/officeart/2005/8/layout/orgChart1"/>
    <dgm:cxn modelId="{1B76C506-711D-9A46-B14A-D6FD2E604E05}" type="presParOf" srcId="{D4B20025-2374-5141-A406-8AFFEE5A217D}" destId="{C389E975-6984-8D4D-9F1D-9230E8F5A926}" srcOrd="1" destOrd="0" presId="urn:microsoft.com/office/officeart/2005/8/layout/orgChart1"/>
    <dgm:cxn modelId="{B4B74F38-E3A6-0148-8E08-AC6D4FB75EC6}" type="presParOf" srcId="{D4B20025-2374-5141-A406-8AFFEE5A217D}" destId="{C8FE7E75-6126-9E41-B87A-61E4388DB8DD}" srcOrd="2" destOrd="0" presId="urn:microsoft.com/office/officeart/2005/8/layout/orgChart1"/>
    <dgm:cxn modelId="{BAD692E0-639C-A14E-8B42-245CFA84DB51}" type="presParOf" srcId="{DE661D74-D2AD-7046-A255-C30FB61D520D}" destId="{0CC5A87E-7541-994F-849D-F49D61D27EC4}" srcOrd="2" destOrd="0" presId="urn:microsoft.com/office/officeart/2005/8/layout/orgChart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C48412-F92A-4A3D-A027-E4D00E0E453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180698D-4406-4CBC-BBF0-48BA008703E7}">
      <dgm:prSet/>
      <dgm:spPr/>
      <dgm:t>
        <a:bodyPr/>
        <a:lstStyle/>
        <a:p>
          <a:r>
            <a:rPr lang="en-US" dirty="0" err="1">
              <a:latin typeface="Montserrat" pitchFamily="2" charset="77"/>
            </a:rPr>
            <a:t>Risultati</a:t>
          </a:r>
          <a:r>
            <a:rPr lang="en-US" dirty="0">
              <a:latin typeface="Montserrat" pitchFamily="2" charset="77"/>
            </a:rPr>
            <a:t> da </a:t>
          </a:r>
          <a:r>
            <a:rPr lang="en-US" dirty="0" err="1">
              <a:latin typeface="Montserrat" pitchFamily="2" charset="77"/>
            </a:rPr>
            <a:t>confermare</a:t>
          </a:r>
          <a:r>
            <a:rPr lang="en-US" dirty="0">
              <a:latin typeface="Montserrat" pitchFamily="2" charset="77"/>
            </a:rPr>
            <a:t> in </a:t>
          </a:r>
          <a:r>
            <a:rPr lang="en-US" dirty="0" err="1">
              <a:latin typeface="Montserrat" pitchFamily="2" charset="77"/>
            </a:rPr>
            <a:t>coorti</a:t>
          </a:r>
          <a:r>
            <a:rPr lang="en-US" dirty="0">
              <a:latin typeface="Montserrat" pitchFamily="2" charset="77"/>
            </a:rPr>
            <a:t> </a:t>
          </a:r>
          <a:r>
            <a:rPr lang="en-US" dirty="0" err="1">
              <a:latin typeface="Montserrat" pitchFamily="2" charset="77"/>
            </a:rPr>
            <a:t>più</a:t>
          </a:r>
          <a:r>
            <a:rPr lang="en-US" dirty="0">
              <a:latin typeface="Montserrat" pitchFamily="2" charset="77"/>
            </a:rPr>
            <a:t> </a:t>
          </a:r>
          <a:r>
            <a:rPr lang="en-US" dirty="0" err="1">
              <a:latin typeface="Montserrat" pitchFamily="2" charset="77"/>
            </a:rPr>
            <a:t>ampie</a:t>
          </a:r>
          <a:r>
            <a:rPr lang="en-US" dirty="0">
              <a:latin typeface="Montserrat" pitchFamily="2" charset="77"/>
            </a:rPr>
            <a:t> di </a:t>
          </a:r>
          <a:r>
            <a:rPr lang="en-US" dirty="0" err="1">
              <a:latin typeface="Montserrat" pitchFamily="2" charset="77"/>
            </a:rPr>
            <a:t>addestramento</a:t>
          </a:r>
          <a:endParaRPr lang="en-US" dirty="0">
            <a:latin typeface="Montserrat" pitchFamily="2" charset="77"/>
          </a:endParaRPr>
        </a:p>
      </dgm:t>
    </dgm:pt>
    <dgm:pt modelId="{95B58161-88BE-4858-8217-F2CDFB40071A}" type="parTrans" cxnId="{0EA876E0-0888-4870-A2C4-1B37CBABD308}">
      <dgm:prSet/>
      <dgm:spPr/>
      <dgm:t>
        <a:bodyPr/>
        <a:lstStyle/>
        <a:p>
          <a:endParaRPr lang="en-US"/>
        </a:p>
      </dgm:t>
    </dgm:pt>
    <dgm:pt modelId="{7F52B4CF-0F24-426A-BA5F-DF441D9C3D13}" type="sibTrans" cxnId="{0EA876E0-0888-4870-A2C4-1B37CBABD308}">
      <dgm:prSet/>
      <dgm:spPr/>
      <dgm:t>
        <a:bodyPr/>
        <a:lstStyle/>
        <a:p>
          <a:endParaRPr lang="en-US"/>
        </a:p>
      </dgm:t>
    </dgm:pt>
    <dgm:pt modelId="{CD537050-23CB-451F-BC39-C6D4A3B11EF7}">
      <dgm:prSet/>
      <dgm:spPr/>
      <dgm:t>
        <a:bodyPr/>
        <a:lstStyle/>
        <a:p>
          <a:r>
            <a:rPr lang="en-GB" dirty="0" err="1">
              <a:latin typeface="Montserrat" pitchFamily="2" charset="77"/>
            </a:rPr>
            <a:t>Verrà</a:t>
          </a:r>
          <a:r>
            <a:rPr lang="en-GB" dirty="0">
              <a:latin typeface="Montserrat" pitchFamily="2" charset="77"/>
            </a:rPr>
            <a:t> </a:t>
          </a:r>
          <a:r>
            <a:rPr lang="en-GB" dirty="0" err="1">
              <a:latin typeface="Montserrat" pitchFamily="2" charset="77"/>
            </a:rPr>
            <a:t>implementata</a:t>
          </a:r>
          <a:r>
            <a:rPr lang="en-GB" dirty="0">
              <a:latin typeface="Montserrat" pitchFamily="2" charset="77"/>
            </a:rPr>
            <a:t> </a:t>
          </a:r>
          <a:r>
            <a:rPr lang="en-GB" dirty="0" err="1">
              <a:latin typeface="Montserrat" pitchFamily="2" charset="77"/>
            </a:rPr>
            <a:t>validazione</a:t>
          </a:r>
          <a:r>
            <a:rPr lang="en-GB" dirty="0">
              <a:latin typeface="Montserrat" pitchFamily="2" charset="77"/>
            </a:rPr>
            <a:t> </a:t>
          </a:r>
          <a:r>
            <a:rPr lang="en-GB" dirty="0" err="1">
              <a:latin typeface="Montserrat" pitchFamily="2" charset="77"/>
            </a:rPr>
            <a:t>esterna</a:t>
          </a:r>
          <a:endParaRPr lang="en-US" dirty="0">
            <a:latin typeface="Montserrat" pitchFamily="2" charset="77"/>
          </a:endParaRPr>
        </a:p>
      </dgm:t>
    </dgm:pt>
    <dgm:pt modelId="{C9783398-746A-43EF-8B8D-97F718E837CB}" type="parTrans" cxnId="{C4D88B06-74F8-4F5D-BBC2-BFAF47F81773}">
      <dgm:prSet/>
      <dgm:spPr/>
      <dgm:t>
        <a:bodyPr/>
        <a:lstStyle/>
        <a:p>
          <a:endParaRPr lang="en-US"/>
        </a:p>
      </dgm:t>
    </dgm:pt>
    <dgm:pt modelId="{5E4DDFBC-0A7D-49BF-859A-95018AABA727}" type="sibTrans" cxnId="{C4D88B06-74F8-4F5D-BBC2-BFAF47F81773}">
      <dgm:prSet/>
      <dgm:spPr/>
      <dgm:t>
        <a:bodyPr/>
        <a:lstStyle/>
        <a:p>
          <a:endParaRPr lang="en-US"/>
        </a:p>
      </dgm:t>
    </dgm:pt>
    <dgm:pt modelId="{96917123-1792-404F-B53E-A1BF6F658313}">
      <dgm:prSet/>
      <dgm:spPr/>
      <dgm:t>
        <a:bodyPr/>
        <a:lstStyle/>
        <a:p>
          <a:r>
            <a:rPr lang="en-GB" dirty="0" err="1">
              <a:latin typeface="Montserrat" pitchFamily="2" charset="77"/>
            </a:rPr>
            <a:t>Possibile</a:t>
          </a:r>
          <a:r>
            <a:rPr lang="en-GB" dirty="0">
              <a:latin typeface="Montserrat" pitchFamily="2" charset="77"/>
            </a:rPr>
            <a:t> </a:t>
          </a:r>
          <a:r>
            <a:rPr lang="en-GB" dirty="0" err="1">
              <a:latin typeface="Montserrat" pitchFamily="2" charset="77"/>
            </a:rPr>
            <a:t>sviluppo</a:t>
          </a:r>
          <a:r>
            <a:rPr lang="en-GB" dirty="0">
              <a:latin typeface="Montserrat" pitchFamily="2" charset="77"/>
            </a:rPr>
            <a:t> di </a:t>
          </a:r>
          <a:r>
            <a:rPr lang="en-GB" dirty="0" err="1">
              <a:latin typeface="Montserrat" pitchFamily="2" charset="77"/>
            </a:rPr>
            <a:t>ulteriore</a:t>
          </a:r>
          <a:r>
            <a:rPr lang="en-GB" dirty="0">
              <a:latin typeface="Montserrat" pitchFamily="2" charset="77"/>
            </a:rPr>
            <a:t> CNN </a:t>
          </a:r>
          <a:r>
            <a:rPr lang="en-GB" dirty="0" err="1">
              <a:latin typeface="Montserrat" pitchFamily="2" charset="77"/>
            </a:rPr>
            <a:t>basata</a:t>
          </a:r>
          <a:r>
            <a:rPr lang="en-GB" dirty="0">
              <a:latin typeface="Montserrat" pitchFamily="2" charset="77"/>
            </a:rPr>
            <a:t> </a:t>
          </a:r>
          <a:r>
            <a:rPr lang="en-GB" dirty="0" err="1">
              <a:latin typeface="Montserrat" pitchFamily="2" charset="77"/>
            </a:rPr>
            <a:t>sulle</a:t>
          </a:r>
          <a:r>
            <a:rPr lang="en-GB" dirty="0">
              <a:latin typeface="Montserrat" pitchFamily="2" charset="77"/>
            </a:rPr>
            <a:t> </a:t>
          </a:r>
          <a:r>
            <a:rPr lang="en-GB" dirty="0" err="1">
              <a:latin typeface="Montserrat" pitchFamily="2" charset="77"/>
            </a:rPr>
            <a:t>sequenze</a:t>
          </a:r>
          <a:r>
            <a:rPr lang="en-GB" dirty="0">
              <a:latin typeface="Montserrat" pitchFamily="2" charset="77"/>
            </a:rPr>
            <a:t> RM</a:t>
          </a:r>
          <a:endParaRPr lang="en-US" dirty="0">
            <a:latin typeface="Montserrat" pitchFamily="2" charset="77"/>
          </a:endParaRPr>
        </a:p>
      </dgm:t>
    </dgm:pt>
    <dgm:pt modelId="{ACA823C5-0D40-467F-8D2B-AE375667E0B4}" type="parTrans" cxnId="{F3E32860-7E53-4382-ADA4-6120F548C181}">
      <dgm:prSet/>
      <dgm:spPr/>
      <dgm:t>
        <a:bodyPr/>
        <a:lstStyle/>
        <a:p>
          <a:endParaRPr lang="en-US"/>
        </a:p>
      </dgm:t>
    </dgm:pt>
    <dgm:pt modelId="{67A14E38-5788-4E2C-9E53-0030E4316FB7}" type="sibTrans" cxnId="{F3E32860-7E53-4382-ADA4-6120F548C181}">
      <dgm:prSet/>
      <dgm:spPr/>
      <dgm:t>
        <a:bodyPr/>
        <a:lstStyle/>
        <a:p>
          <a:endParaRPr lang="en-US"/>
        </a:p>
      </dgm:t>
    </dgm:pt>
    <dgm:pt modelId="{3D8A7D5E-07B5-4A87-AF15-4AA75731D535}">
      <dgm:prSet/>
      <dgm:spPr/>
      <dgm:t>
        <a:bodyPr/>
        <a:lstStyle/>
        <a:p>
          <a:r>
            <a:rPr lang="en-US" dirty="0">
              <a:latin typeface="Montserrat" pitchFamily="2" charset="77"/>
            </a:rPr>
            <a:t>Valutazione in </a:t>
          </a:r>
          <a:r>
            <a:rPr lang="en-US" dirty="0" err="1">
              <a:latin typeface="Montserrat" pitchFamily="2" charset="77"/>
            </a:rPr>
            <a:t>relazione</a:t>
          </a:r>
          <a:r>
            <a:rPr lang="en-US" dirty="0">
              <a:latin typeface="Montserrat" pitchFamily="2" charset="77"/>
            </a:rPr>
            <a:t> a </a:t>
          </a:r>
          <a:r>
            <a:rPr lang="en-US" dirty="0" err="1">
              <a:latin typeface="Montserrat" pitchFamily="2" charset="77"/>
            </a:rPr>
            <a:t>molteplici</a:t>
          </a:r>
          <a:r>
            <a:rPr lang="en-US" dirty="0">
              <a:latin typeface="Montserrat" pitchFamily="2" charset="77"/>
            </a:rPr>
            <a:t> </a:t>
          </a:r>
          <a:r>
            <a:rPr lang="en-US" dirty="0" err="1">
              <a:latin typeface="Montserrat" pitchFamily="2" charset="77"/>
            </a:rPr>
            <a:t>quesiti</a:t>
          </a:r>
          <a:r>
            <a:rPr lang="en-US" dirty="0">
              <a:latin typeface="Montserrat" pitchFamily="2" charset="77"/>
            </a:rPr>
            <a:t> </a:t>
          </a:r>
          <a:r>
            <a:rPr lang="en-US" dirty="0" err="1">
              <a:latin typeface="Montserrat" pitchFamily="2" charset="77"/>
            </a:rPr>
            <a:t>clinici</a:t>
          </a:r>
          <a:endParaRPr lang="en-US" dirty="0">
            <a:latin typeface="Montserrat" pitchFamily="2" charset="77"/>
          </a:endParaRPr>
        </a:p>
      </dgm:t>
    </dgm:pt>
    <dgm:pt modelId="{CC68822A-80D9-4ECA-9796-550F91479D4D}" type="parTrans" cxnId="{0CE3D0E1-A92F-48AB-95D2-3A19CB30AB1C}">
      <dgm:prSet/>
      <dgm:spPr/>
      <dgm:t>
        <a:bodyPr/>
        <a:lstStyle/>
        <a:p>
          <a:endParaRPr lang="en-US"/>
        </a:p>
      </dgm:t>
    </dgm:pt>
    <dgm:pt modelId="{DF23EACB-484E-495F-8152-C72F752A0588}" type="sibTrans" cxnId="{0CE3D0E1-A92F-48AB-95D2-3A19CB30AB1C}">
      <dgm:prSet/>
      <dgm:spPr/>
      <dgm:t>
        <a:bodyPr/>
        <a:lstStyle/>
        <a:p>
          <a:endParaRPr lang="en-US"/>
        </a:p>
      </dgm:t>
    </dgm:pt>
    <dgm:pt modelId="{9C60D8AE-DAD1-4167-B48C-B6A0556FE3AB}" type="pres">
      <dgm:prSet presAssocID="{39C48412-F92A-4A3D-A027-E4D00E0E4537}" presName="vert0" presStyleCnt="0">
        <dgm:presLayoutVars>
          <dgm:dir/>
          <dgm:animOne val="branch"/>
          <dgm:animLvl val="lvl"/>
        </dgm:presLayoutVars>
      </dgm:prSet>
      <dgm:spPr/>
    </dgm:pt>
    <dgm:pt modelId="{8AEB4D43-8CE5-4295-86C2-CACD1FEAF5DE}" type="pres">
      <dgm:prSet presAssocID="{F180698D-4406-4CBC-BBF0-48BA008703E7}" presName="thickLine" presStyleLbl="alignNode1" presStyleIdx="0" presStyleCnt="4"/>
      <dgm:spPr/>
    </dgm:pt>
    <dgm:pt modelId="{9D52EF8E-2643-440B-9F0F-6FDE43AB5B0C}" type="pres">
      <dgm:prSet presAssocID="{F180698D-4406-4CBC-BBF0-48BA008703E7}" presName="horz1" presStyleCnt="0"/>
      <dgm:spPr/>
    </dgm:pt>
    <dgm:pt modelId="{597AFE66-E48C-4D1A-813E-E7B8BA2DEE75}" type="pres">
      <dgm:prSet presAssocID="{F180698D-4406-4CBC-BBF0-48BA008703E7}" presName="tx1" presStyleLbl="revTx" presStyleIdx="0" presStyleCnt="4"/>
      <dgm:spPr/>
    </dgm:pt>
    <dgm:pt modelId="{E99848EE-4B3F-452A-8E8A-DAA4FEC6B865}" type="pres">
      <dgm:prSet presAssocID="{F180698D-4406-4CBC-BBF0-48BA008703E7}" presName="vert1" presStyleCnt="0"/>
      <dgm:spPr/>
    </dgm:pt>
    <dgm:pt modelId="{89232220-FA09-4D21-840D-6944E4462C59}" type="pres">
      <dgm:prSet presAssocID="{CD537050-23CB-451F-BC39-C6D4A3B11EF7}" presName="thickLine" presStyleLbl="alignNode1" presStyleIdx="1" presStyleCnt="4"/>
      <dgm:spPr/>
    </dgm:pt>
    <dgm:pt modelId="{DF7ECFA8-CCE9-4629-8638-3C451381A40D}" type="pres">
      <dgm:prSet presAssocID="{CD537050-23CB-451F-BC39-C6D4A3B11EF7}" presName="horz1" presStyleCnt="0"/>
      <dgm:spPr/>
    </dgm:pt>
    <dgm:pt modelId="{FAB4A4FB-FBAD-4394-8DC4-8E8EE50C6F38}" type="pres">
      <dgm:prSet presAssocID="{CD537050-23CB-451F-BC39-C6D4A3B11EF7}" presName="tx1" presStyleLbl="revTx" presStyleIdx="1" presStyleCnt="4"/>
      <dgm:spPr/>
    </dgm:pt>
    <dgm:pt modelId="{5FB409AE-8D3D-4E25-A881-0F2B50CC85AE}" type="pres">
      <dgm:prSet presAssocID="{CD537050-23CB-451F-BC39-C6D4A3B11EF7}" presName="vert1" presStyleCnt="0"/>
      <dgm:spPr/>
    </dgm:pt>
    <dgm:pt modelId="{4A408EDF-9A75-4C30-BB1D-0E6526524325}" type="pres">
      <dgm:prSet presAssocID="{96917123-1792-404F-B53E-A1BF6F658313}" presName="thickLine" presStyleLbl="alignNode1" presStyleIdx="2" presStyleCnt="4"/>
      <dgm:spPr/>
    </dgm:pt>
    <dgm:pt modelId="{B27C2EB3-E1B4-4E3B-8604-1818BA88C3BA}" type="pres">
      <dgm:prSet presAssocID="{96917123-1792-404F-B53E-A1BF6F658313}" presName="horz1" presStyleCnt="0"/>
      <dgm:spPr/>
    </dgm:pt>
    <dgm:pt modelId="{AB70BA38-D918-43D8-A2D0-96879B35DAB1}" type="pres">
      <dgm:prSet presAssocID="{96917123-1792-404F-B53E-A1BF6F658313}" presName="tx1" presStyleLbl="revTx" presStyleIdx="2" presStyleCnt="4"/>
      <dgm:spPr/>
    </dgm:pt>
    <dgm:pt modelId="{FE4FBCAC-5D6C-4E73-BACC-E1027A6431D5}" type="pres">
      <dgm:prSet presAssocID="{96917123-1792-404F-B53E-A1BF6F658313}" presName="vert1" presStyleCnt="0"/>
      <dgm:spPr/>
    </dgm:pt>
    <dgm:pt modelId="{E79318CD-FC48-4C7C-B20C-ECCDD37BFC54}" type="pres">
      <dgm:prSet presAssocID="{3D8A7D5E-07B5-4A87-AF15-4AA75731D535}" presName="thickLine" presStyleLbl="alignNode1" presStyleIdx="3" presStyleCnt="4"/>
      <dgm:spPr/>
    </dgm:pt>
    <dgm:pt modelId="{8955A55C-2319-498D-A5B1-7AF9F29CD299}" type="pres">
      <dgm:prSet presAssocID="{3D8A7D5E-07B5-4A87-AF15-4AA75731D535}" presName="horz1" presStyleCnt="0"/>
      <dgm:spPr/>
    </dgm:pt>
    <dgm:pt modelId="{F75EA34C-87F4-43BB-A952-09F8CC208208}" type="pres">
      <dgm:prSet presAssocID="{3D8A7D5E-07B5-4A87-AF15-4AA75731D535}" presName="tx1" presStyleLbl="revTx" presStyleIdx="3" presStyleCnt="4"/>
      <dgm:spPr/>
    </dgm:pt>
    <dgm:pt modelId="{533EB585-A0BA-4F68-B2AA-65E079F3A4CA}" type="pres">
      <dgm:prSet presAssocID="{3D8A7D5E-07B5-4A87-AF15-4AA75731D535}" presName="vert1" presStyleCnt="0"/>
      <dgm:spPr/>
    </dgm:pt>
  </dgm:ptLst>
  <dgm:cxnLst>
    <dgm:cxn modelId="{C4D88B06-74F8-4F5D-BBC2-BFAF47F81773}" srcId="{39C48412-F92A-4A3D-A027-E4D00E0E4537}" destId="{CD537050-23CB-451F-BC39-C6D4A3B11EF7}" srcOrd="1" destOrd="0" parTransId="{C9783398-746A-43EF-8B8D-97F718E837CB}" sibTransId="{5E4DDFBC-0A7D-49BF-859A-95018AABA727}"/>
    <dgm:cxn modelId="{01B00516-4312-4EE6-A7AC-DBEF38380BF4}" type="presOf" srcId="{CD537050-23CB-451F-BC39-C6D4A3B11EF7}" destId="{FAB4A4FB-FBAD-4394-8DC4-8E8EE50C6F38}" srcOrd="0" destOrd="0" presId="urn:microsoft.com/office/officeart/2008/layout/LinedList"/>
    <dgm:cxn modelId="{0EF50F3B-CB45-40BF-80DB-1839E246F5D8}" type="presOf" srcId="{F180698D-4406-4CBC-BBF0-48BA008703E7}" destId="{597AFE66-E48C-4D1A-813E-E7B8BA2DEE75}" srcOrd="0" destOrd="0" presId="urn:microsoft.com/office/officeart/2008/layout/LinedList"/>
    <dgm:cxn modelId="{F3E32860-7E53-4382-ADA4-6120F548C181}" srcId="{39C48412-F92A-4A3D-A027-E4D00E0E4537}" destId="{96917123-1792-404F-B53E-A1BF6F658313}" srcOrd="2" destOrd="0" parTransId="{ACA823C5-0D40-467F-8D2B-AE375667E0B4}" sibTransId="{67A14E38-5788-4E2C-9E53-0030E4316FB7}"/>
    <dgm:cxn modelId="{04187D7C-253E-480D-89EF-76111735C5A7}" type="presOf" srcId="{3D8A7D5E-07B5-4A87-AF15-4AA75731D535}" destId="{F75EA34C-87F4-43BB-A952-09F8CC208208}" srcOrd="0" destOrd="0" presId="urn:microsoft.com/office/officeart/2008/layout/LinedList"/>
    <dgm:cxn modelId="{5333BD9F-5A92-495E-810F-51375341F966}" type="presOf" srcId="{96917123-1792-404F-B53E-A1BF6F658313}" destId="{AB70BA38-D918-43D8-A2D0-96879B35DAB1}" srcOrd="0" destOrd="0" presId="urn:microsoft.com/office/officeart/2008/layout/LinedList"/>
    <dgm:cxn modelId="{52204AC4-81FF-4A87-9A83-3AC7D3D3E557}" type="presOf" srcId="{39C48412-F92A-4A3D-A027-E4D00E0E4537}" destId="{9C60D8AE-DAD1-4167-B48C-B6A0556FE3AB}" srcOrd="0" destOrd="0" presId="urn:microsoft.com/office/officeart/2008/layout/LinedList"/>
    <dgm:cxn modelId="{0EA876E0-0888-4870-A2C4-1B37CBABD308}" srcId="{39C48412-F92A-4A3D-A027-E4D00E0E4537}" destId="{F180698D-4406-4CBC-BBF0-48BA008703E7}" srcOrd="0" destOrd="0" parTransId="{95B58161-88BE-4858-8217-F2CDFB40071A}" sibTransId="{7F52B4CF-0F24-426A-BA5F-DF441D9C3D13}"/>
    <dgm:cxn modelId="{0CE3D0E1-A92F-48AB-95D2-3A19CB30AB1C}" srcId="{39C48412-F92A-4A3D-A027-E4D00E0E4537}" destId="{3D8A7D5E-07B5-4A87-AF15-4AA75731D535}" srcOrd="3" destOrd="0" parTransId="{CC68822A-80D9-4ECA-9796-550F91479D4D}" sibTransId="{DF23EACB-484E-495F-8152-C72F752A0588}"/>
    <dgm:cxn modelId="{DC14664B-6952-4A1B-B920-FC011624B0BE}" type="presParOf" srcId="{9C60D8AE-DAD1-4167-B48C-B6A0556FE3AB}" destId="{8AEB4D43-8CE5-4295-86C2-CACD1FEAF5DE}" srcOrd="0" destOrd="0" presId="urn:microsoft.com/office/officeart/2008/layout/LinedList"/>
    <dgm:cxn modelId="{74A05BE4-F80C-41DD-9839-34658676FD9E}" type="presParOf" srcId="{9C60D8AE-DAD1-4167-B48C-B6A0556FE3AB}" destId="{9D52EF8E-2643-440B-9F0F-6FDE43AB5B0C}" srcOrd="1" destOrd="0" presId="urn:microsoft.com/office/officeart/2008/layout/LinedList"/>
    <dgm:cxn modelId="{D14388CB-58BA-4A08-B2AF-DB38281FF70F}" type="presParOf" srcId="{9D52EF8E-2643-440B-9F0F-6FDE43AB5B0C}" destId="{597AFE66-E48C-4D1A-813E-E7B8BA2DEE75}" srcOrd="0" destOrd="0" presId="urn:microsoft.com/office/officeart/2008/layout/LinedList"/>
    <dgm:cxn modelId="{AFE4F662-2175-49AE-A626-34D9052DC163}" type="presParOf" srcId="{9D52EF8E-2643-440B-9F0F-6FDE43AB5B0C}" destId="{E99848EE-4B3F-452A-8E8A-DAA4FEC6B865}" srcOrd="1" destOrd="0" presId="urn:microsoft.com/office/officeart/2008/layout/LinedList"/>
    <dgm:cxn modelId="{F465B8EA-48B4-4A62-9C67-83F210F32B34}" type="presParOf" srcId="{9C60D8AE-DAD1-4167-B48C-B6A0556FE3AB}" destId="{89232220-FA09-4D21-840D-6944E4462C59}" srcOrd="2" destOrd="0" presId="urn:microsoft.com/office/officeart/2008/layout/LinedList"/>
    <dgm:cxn modelId="{2B1E40F5-7BAA-404F-97DC-D0CD381FADBF}" type="presParOf" srcId="{9C60D8AE-DAD1-4167-B48C-B6A0556FE3AB}" destId="{DF7ECFA8-CCE9-4629-8638-3C451381A40D}" srcOrd="3" destOrd="0" presId="urn:microsoft.com/office/officeart/2008/layout/LinedList"/>
    <dgm:cxn modelId="{62E2A1F4-3A2F-4247-AFCC-0BE7F50D7A72}" type="presParOf" srcId="{DF7ECFA8-CCE9-4629-8638-3C451381A40D}" destId="{FAB4A4FB-FBAD-4394-8DC4-8E8EE50C6F38}" srcOrd="0" destOrd="0" presId="urn:microsoft.com/office/officeart/2008/layout/LinedList"/>
    <dgm:cxn modelId="{D2928864-2B0D-4860-8138-7C8BB6C557DB}" type="presParOf" srcId="{DF7ECFA8-CCE9-4629-8638-3C451381A40D}" destId="{5FB409AE-8D3D-4E25-A881-0F2B50CC85AE}" srcOrd="1" destOrd="0" presId="urn:microsoft.com/office/officeart/2008/layout/LinedList"/>
    <dgm:cxn modelId="{12688C19-5A17-4ED9-9361-12CEC83B69E0}" type="presParOf" srcId="{9C60D8AE-DAD1-4167-B48C-B6A0556FE3AB}" destId="{4A408EDF-9A75-4C30-BB1D-0E6526524325}" srcOrd="4" destOrd="0" presId="urn:microsoft.com/office/officeart/2008/layout/LinedList"/>
    <dgm:cxn modelId="{8305BC53-7EFC-4A43-847C-E92950534B47}" type="presParOf" srcId="{9C60D8AE-DAD1-4167-B48C-B6A0556FE3AB}" destId="{B27C2EB3-E1B4-4E3B-8604-1818BA88C3BA}" srcOrd="5" destOrd="0" presId="urn:microsoft.com/office/officeart/2008/layout/LinedList"/>
    <dgm:cxn modelId="{CC2F2E59-4557-46FB-B5C6-43C2FDFABDF0}" type="presParOf" srcId="{B27C2EB3-E1B4-4E3B-8604-1818BA88C3BA}" destId="{AB70BA38-D918-43D8-A2D0-96879B35DAB1}" srcOrd="0" destOrd="0" presId="urn:microsoft.com/office/officeart/2008/layout/LinedList"/>
    <dgm:cxn modelId="{316B0089-A84C-4611-81F0-1A9B3A6C1BEF}" type="presParOf" srcId="{B27C2EB3-E1B4-4E3B-8604-1818BA88C3BA}" destId="{FE4FBCAC-5D6C-4E73-BACC-E1027A6431D5}" srcOrd="1" destOrd="0" presId="urn:microsoft.com/office/officeart/2008/layout/LinedList"/>
    <dgm:cxn modelId="{2C72A262-E728-4CEE-9249-63E306501A35}" type="presParOf" srcId="{9C60D8AE-DAD1-4167-B48C-B6A0556FE3AB}" destId="{E79318CD-FC48-4C7C-B20C-ECCDD37BFC54}" srcOrd="6" destOrd="0" presId="urn:microsoft.com/office/officeart/2008/layout/LinedList"/>
    <dgm:cxn modelId="{2D27E594-E96F-46A2-B288-AF94D059C823}" type="presParOf" srcId="{9C60D8AE-DAD1-4167-B48C-B6A0556FE3AB}" destId="{8955A55C-2319-498D-A5B1-7AF9F29CD299}" srcOrd="7" destOrd="0" presId="urn:microsoft.com/office/officeart/2008/layout/LinedList"/>
    <dgm:cxn modelId="{5928F467-4746-444F-82BC-6981D90F3033}" type="presParOf" srcId="{8955A55C-2319-498D-A5B1-7AF9F29CD299}" destId="{F75EA34C-87F4-43BB-A952-09F8CC208208}" srcOrd="0" destOrd="0" presId="urn:microsoft.com/office/officeart/2008/layout/LinedList"/>
    <dgm:cxn modelId="{928AAD55-9B06-4059-ADD4-16242A74E702}" type="presParOf" srcId="{8955A55C-2319-498D-A5B1-7AF9F29CD299}" destId="{533EB585-A0BA-4F68-B2AA-65E079F3A4C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3B177D-246D-411E-96B0-B798D8D4BA4B}">
      <dsp:nvSpPr>
        <dsp:cNvPr id="0" name=""/>
        <dsp:cNvSpPr/>
      </dsp:nvSpPr>
      <dsp:spPr>
        <a:xfrm>
          <a:off x="881191" y="125670"/>
          <a:ext cx="1044385" cy="1044385"/>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71182E-6AFA-4D3D-8728-2B7D254031B0}">
      <dsp:nvSpPr>
        <dsp:cNvPr id="0" name=""/>
        <dsp:cNvSpPr/>
      </dsp:nvSpPr>
      <dsp:spPr>
        <a:xfrm>
          <a:off x="315466" y="1291494"/>
          <a:ext cx="2983958" cy="332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defRPr b="1"/>
          </a:pPr>
          <a:r>
            <a:rPr lang="en-US" sz="1600" b="0" kern="1200" dirty="0">
              <a:solidFill>
                <a:schemeClr val="tx2"/>
              </a:solidFill>
              <a:latin typeface="Montserrat" pitchFamily="2" charset="77"/>
            </a:rPr>
            <a:t>Diverse procedure </a:t>
          </a:r>
          <a:r>
            <a:rPr lang="en-US" sz="1600" b="0" kern="1200" dirty="0" err="1">
              <a:solidFill>
                <a:schemeClr val="tx2"/>
              </a:solidFill>
              <a:latin typeface="Montserrat" pitchFamily="2" charset="77"/>
            </a:rPr>
            <a:t>bariatriche</a:t>
          </a:r>
          <a:r>
            <a:rPr lang="en-US" sz="1600" b="0" kern="1200" dirty="0">
              <a:solidFill>
                <a:schemeClr val="tx2"/>
              </a:solidFill>
              <a:latin typeface="Montserrat" pitchFamily="2" charset="77"/>
            </a:rPr>
            <a:t> e </a:t>
          </a:r>
          <a:r>
            <a:rPr lang="en-US" sz="1600" b="0" kern="1200" dirty="0" err="1">
              <a:solidFill>
                <a:schemeClr val="tx2"/>
              </a:solidFill>
              <a:latin typeface="Montserrat" pitchFamily="2" charset="77"/>
            </a:rPr>
            <a:t>metaboliche</a:t>
          </a:r>
          <a:r>
            <a:rPr lang="en-US" sz="1600" b="0" kern="1200" dirty="0">
              <a:solidFill>
                <a:schemeClr val="tx2"/>
              </a:solidFill>
              <a:latin typeface="Montserrat" pitchFamily="2" charset="77"/>
            </a:rPr>
            <a:t> </a:t>
          </a:r>
          <a:r>
            <a:rPr lang="en-US" sz="1600" b="0" kern="1200" dirty="0" err="1">
              <a:solidFill>
                <a:schemeClr val="tx2"/>
              </a:solidFill>
              <a:latin typeface="Montserrat" pitchFamily="2" charset="77"/>
            </a:rPr>
            <a:t>agiscono</a:t>
          </a:r>
          <a:r>
            <a:rPr lang="en-US" sz="1600" b="0" kern="1200" dirty="0">
              <a:solidFill>
                <a:schemeClr val="tx2"/>
              </a:solidFill>
              <a:latin typeface="Montserrat" pitchFamily="2" charset="77"/>
            </a:rPr>
            <a:t> </a:t>
          </a:r>
          <a:r>
            <a:rPr lang="en-US" sz="1600" b="0" kern="1200" dirty="0" err="1">
              <a:solidFill>
                <a:schemeClr val="tx2"/>
              </a:solidFill>
              <a:latin typeface="Montserrat" pitchFamily="2" charset="77"/>
            </a:rPr>
            <a:t>riducendo</a:t>
          </a:r>
          <a:r>
            <a:rPr lang="en-US" sz="1600" b="0" kern="1200" dirty="0">
              <a:solidFill>
                <a:schemeClr val="tx2"/>
              </a:solidFill>
              <a:latin typeface="Montserrat" pitchFamily="2" charset="77"/>
            </a:rPr>
            <a:t> la </a:t>
          </a:r>
          <a:r>
            <a:rPr lang="en-US" sz="1600" b="0" kern="1200" dirty="0" err="1">
              <a:solidFill>
                <a:schemeClr val="tx2"/>
              </a:solidFill>
              <a:latin typeface="Montserrat" pitchFamily="2" charset="77"/>
            </a:rPr>
            <a:t>lunghezza</a:t>
          </a:r>
          <a:r>
            <a:rPr lang="en-US" sz="1600" b="0" kern="1200" dirty="0">
              <a:solidFill>
                <a:schemeClr val="tx2"/>
              </a:solidFill>
              <a:latin typeface="Montserrat" pitchFamily="2" charset="77"/>
            </a:rPr>
            <a:t> </a:t>
          </a:r>
          <a:r>
            <a:rPr lang="en-US" sz="1600" b="0" kern="1200" dirty="0" err="1">
              <a:solidFill>
                <a:schemeClr val="tx2"/>
              </a:solidFill>
              <a:latin typeface="Montserrat" pitchFamily="2" charset="77"/>
            </a:rPr>
            <a:t>dell’intestino</a:t>
          </a:r>
          <a:r>
            <a:rPr lang="en-US" sz="1600" b="0" kern="1200" dirty="0">
              <a:solidFill>
                <a:schemeClr val="tx2"/>
              </a:solidFill>
              <a:latin typeface="Montserrat" pitchFamily="2" charset="77"/>
            </a:rPr>
            <a:t> tenue </a:t>
          </a:r>
          <a:r>
            <a:rPr lang="en-US" sz="1600" b="0" kern="1200" dirty="0" err="1">
              <a:solidFill>
                <a:schemeClr val="tx2"/>
              </a:solidFill>
              <a:latin typeface="Montserrat" pitchFamily="2" charset="77"/>
            </a:rPr>
            <a:t>esposta</a:t>
          </a:r>
          <a:r>
            <a:rPr lang="en-US" sz="1600" b="0" kern="1200" dirty="0">
              <a:solidFill>
                <a:schemeClr val="tx2"/>
              </a:solidFill>
              <a:latin typeface="Montserrat" pitchFamily="2" charset="77"/>
            </a:rPr>
            <a:t> ai </a:t>
          </a:r>
          <a:r>
            <a:rPr lang="en-US" sz="1600" b="0" kern="1200" dirty="0" err="1">
              <a:solidFill>
                <a:schemeClr val="tx2"/>
              </a:solidFill>
              <a:latin typeface="Montserrat" pitchFamily="2" charset="77"/>
            </a:rPr>
            <a:t>nutrienti</a:t>
          </a:r>
          <a:endParaRPr lang="en-US" sz="1600" b="0" kern="1200" dirty="0">
            <a:solidFill>
              <a:schemeClr val="tx2"/>
            </a:solidFill>
            <a:latin typeface="Montserrat" pitchFamily="2" charset="77"/>
          </a:endParaRPr>
        </a:p>
      </dsp:txBody>
      <dsp:txXfrm>
        <a:off x="315466" y="1291494"/>
        <a:ext cx="2983958" cy="3325587"/>
      </dsp:txXfrm>
    </dsp:sp>
    <dsp:sp modelId="{17BA3DEC-898E-44D2-B956-9423F22F4B7C}">
      <dsp:nvSpPr>
        <dsp:cNvPr id="0" name=""/>
        <dsp:cNvSpPr/>
      </dsp:nvSpPr>
      <dsp:spPr>
        <a:xfrm>
          <a:off x="6686" y="4678421"/>
          <a:ext cx="2983958" cy="217578"/>
        </a:xfrm>
        <a:prstGeom prst="rect">
          <a:avLst/>
        </a:prstGeom>
        <a:noFill/>
        <a:ln>
          <a:noFill/>
        </a:ln>
        <a:effectLst/>
      </dsp:spPr>
      <dsp:style>
        <a:lnRef idx="0">
          <a:scrgbClr r="0" g="0" b="0"/>
        </a:lnRef>
        <a:fillRef idx="0">
          <a:scrgbClr r="0" g="0" b="0"/>
        </a:fillRef>
        <a:effectRef idx="0">
          <a:scrgbClr r="0" g="0" b="0"/>
        </a:effectRef>
        <a:fontRef idx="minor"/>
      </dsp:style>
    </dsp:sp>
    <dsp:sp modelId="{F3843166-E3BD-4235-8B06-5742B25FD52A}">
      <dsp:nvSpPr>
        <dsp:cNvPr id="0" name=""/>
        <dsp:cNvSpPr/>
      </dsp:nvSpPr>
      <dsp:spPr>
        <a:xfrm>
          <a:off x="4482621" y="125670"/>
          <a:ext cx="1044385" cy="1044385"/>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0C322A-1C49-4FB1-BAA2-FFA82A2400DE}">
      <dsp:nvSpPr>
        <dsp:cNvPr id="0" name=""/>
        <dsp:cNvSpPr/>
      </dsp:nvSpPr>
      <dsp:spPr>
        <a:xfrm>
          <a:off x="3512836" y="1254913"/>
          <a:ext cx="2983958" cy="332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US" sz="1800" b="0" kern="1200" dirty="0">
              <a:solidFill>
                <a:schemeClr val="tx2"/>
              </a:solidFill>
              <a:latin typeface="Aptos" pitchFamily="34" charset="0"/>
              <a:ea typeface="Aptos" pitchFamily="34" charset="-122"/>
              <a:cs typeface="Aptos" pitchFamily="34" charset="-120"/>
            </a:rPr>
            <a:t>La </a:t>
          </a:r>
          <a:r>
            <a:rPr lang="en-US" sz="1800" b="0" kern="1200" dirty="0" err="1">
              <a:solidFill>
                <a:schemeClr val="tx2"/>
              </a:solidFill>
              <a:latin typeface="Aptos" pitchFamily="34" charset="0"/>
              <a:ea typeface="Aptos" pitchFamily="34" charset="-122"/>
              <a:cs typeface="Aptos" pitchFamily="34" charset="-120"/>
            </a:rPr>
            <a:t>lunghezza</a:t>
          </a:r>
          <a:r>
            <a:rPr lang="en-US" sz="1800" b="0" kern="1200" dirty="0">
              <a:solidFill>
                <a:schemeClr val="tx2"/>
              </a:solidFill>
              <a:latin typeface="Aptos" pitchFamily="34" charset="0"/>
              <a:ea typeface="Aptos" pitchFamily="34" charset="-122"/>
              <a:cs typeface="Aptos" pitchFamily="34" charset="-120"/>
            </a:rPr>
            <a:t> </a:t>
          </a:r>
          <a:r>
            <a:rPr lang="en-US" sz="1800" b="0" kern="1200" dirty="0" err="1">
              <a:solidFill>
                <a:schemeClr val="tx2"/>
              </a:solidFill>
              <a:latin typeface="Aptos" pitchFamily="34" charset="0"/>
              <a:ea typeface="Aptos" pitchFamily="34" charset="-122"/>
              <a:cs typeface="Aptos" pitchFamily="34" charset="-120"/>
            </a:rPr>
            <a:t>totale</a:t>
          </a:r>
          <a:r>
            <a:rPr lang="en-US" sz="1800" b="0" kern="1200" dirty="0">
              <a:solidFill>
                <a:schemeClr val="tx2"/>
              </a:solidFill>
              <a:latin typeface="Aptos" pitchFamily="34" charset="0"/>
              <a:ea typeface="Aptos" pitchFamily="34" charset="-122"/>
              <a:cs typeface="Aptos" pitchFamily="34" charset="-120"/>
            </a:rPr>
            <a:t> </a:t>
          </a:r>
          <a:r>
            <a:rPr lang="en-US" sz="1800" b="0" kern="1200" dirty="0" err="1">
              <a:solidFill>
                <a:schemeClr val="tx2"/>
              </a:solidFill>
              <a:latin typeface="Aptos" pitchFamily="34" charset="0"/>
              <a:ea typeface="Aptos" pitchFamily="34" charset="-122"/>
              <a:cs typeface="Aptos" pitchFamily="34" charset="-120"/>
            </a:rPr>
            <a:t>dell’intestino</a:t>
          </a:r>
          <a:r>
            <a:rPr lang="en-US" sz="1800" b="0" kern="1200" dirty="0">
              <a:solidFill>
                <a:schemeClr val="tx2"/>
              </a:solidFill>
              <a:latin typeface="Aptos" pitchFamily="34" charset="0"/>
              <a:ea typeface="Aptos" pitchFamily="34" charset="-122"/>
              <a:cs typeface="Aptos" pitchFamily="34" charset="-120"/>
            </a:rPr>
            <a:t> tenue (TSBL) </a:t>
          </a:r>
          <a:r>
            <a:rPr lang="en-US" sz="1800" b="0" kern="1200" dirty="0" err="1">
              <a:solidFill>
                <a:schemeClr val="tx2"/>
              </a:solidFill>
              <a:latin typeface="Aptos" pitchFamily="34" charset="0"/>
              <a:ea typeface="Aptos" pitchFamily="34" charset="-122"/>
              <a:cs typeface="Aptos" pitchFamily="34" charset="-120"/>
            </a:rPr>
            <a:t>è</a:t>
          </a:r>
          <a:r>
            <a:rPr lang="en-US" sz="1800" b="0" kern="1200" dirty="0">
              <a:solidFill>
                <a:schemeClr val="tx2"/>
              </a:solidFill>
              <a:latin typeface="Aptos" pitchFamily="34" charset="0"/>
              <a:ea typeface="Aptos" pitchFamily="34" charset="-122"/>
              <a:cs typeface="Aptos" pitchFamily="34" charset="-120"/>
            </a:rPr>
            <a:t> molto </a:t>
          </a:r>
          <a:r>
            <a:rPr lang="en-US" sz="1800" b="0" kern="1200" dirty="0" err="1">
              <a:solidFill>
                <a:schemeClr val="tx2"/>
              </a:solidFill>
              <a:latin typeface="Aptos" pitchFamily="34" charset="0"/>
              <a:ea typeface="Aptos" pitchFamily="34" charset="-122"/>
              <a:cs typeface="Aptos" pitchFamily="34" charset="-120"/>
            </a:rPr>
            <a:t>variabile</a:t>
          </a:r>
          <a:r>
            <a:rPr lang="en-US" sz="1800" b="0" kern="1200" dirty="0">
              <a:solidFill>
                <a:schemeClr val="tx2"/>
              </a:solidFill>
              <a:latin typeface="Aptos" pitchFamily="34" charset="0"/>
              <a:ea typeface="Aptos" pitchFamily="34" charset="-122"/>
              <a:cs typeface="Aptos" pitchFamily="34" charset="-120"/>
            </a:rPr>
            <a:t>: 250–1300 cm, media 630 ± 175 cm.</a:t>
          </a:r>
          <a:endParaRPr lang="en-US" sz="1800" b="0" kern="1200" dirty="0">
            <a:solidFill>
              <a:schemeClr val="tx2"/>
            </a:solidFill>
            <a:latin typeface="Montserrat" pitchFamily="2" charset="77"/>
          </a:endParaRPr>
        </a:p>
      </dsp:txBody>
      <dsp:txXfrm>
        <a:off x="3512836" y="1254913"/>
        <a:ext cx="2983958" cy="3325587"/>
      </dsp:txXfrm>
    </dsp:sp>
    <dsp:sp modelId="{B39677AB-0849-4D6D-913D-DCB127F5F9C4}">
      <dsp:nvSpPr>
        <dsp:cNvPr id="0" name=""/>
        <dsp:cNvSpPr/>
      </dsp:nvSpPr>
      <dsp:spPr>
        <a:xfrm>
          <a:off x="3512836" y="4678421"/>
          <a:ext cx="2983958" cy="217578"/>
        </a:xfrm>
        <a:prstGeom prst="rect">
          <a:avLst/>
        </a:prstGeom>
        <a:noFill/>
        <a:ln>
          <a:noFill/>
        </a:ln>
        <a:effectLst/>
      </dsp:spPr>
      <dsp:style>
        <a:lnRef idx="0">
          <a:scrgbClr r="0" g="0" b="0"/>
        </a:lnRef>
        <a:fillRef idx="0">
          <a:scrgbClr r="0" g="0" b="0"/>
        </a:fillRef>
        <a:effectRef idx="0">
          <a:scrgbClr r="0" g="0" b="0"/>
        </a:effectRef>
        <a:fontRef idx="minor"/>
      </dsp:style>
    </dsp:sp>
    <dsp:sp modelId="{5A55B48A-E3FE-4133-A5ED-4789C514E874}">
      <dsp:nvSpPr>
        <dsp:cNvPr id="0" name=""/>
        <dsp:cNvSpPr/>
      </dsp:nvSpPr>
      <dsp:spPr>
        <a:xfrm>
          <a:off x="7802569" y="10308"/>
          <a:ext cx="1044385" cy="1044385"/>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06D911-7419-49B5-A110-5931C01135DB}">
      <dsp:nvSpPr>
        <dsp:cNvPr id="0" name=""/>
        <dsp:cNvSpPr/>
      </dsp:nvSpPr>
      <dsp:spPr>
        <a:xfrm>
          <a:off x="6823090" y="1254913"/>
          <a:ext cx="2983958" cy="332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US" sz="1800" b="0" kern="1200" dirty="0" err="1">
              <a:solidFill>
                <a:schemeClr val="tx2"/>
              </a:solidFill>
            </a:rPr>
            <a:t>Nonostante</a:t>
          </a:r>
          <a:r>
            <a:rPr lang="en-US" sz="1800" b="0" kern="1200" dirty="0">
              <a:solidFill>
                <a:schemeClr val="tx2"/>
              </a:solidFill>
            </a:rPr>
            <a:t> </a:t>
          </a:r>
          <a:r>
            <a:rPr lang="en-US" sz="1800" b="0" kern="1200" dirty="0" err="1">
              <a:solidFill>
                <a:schemeClr val="tx2"/>
              </a:solidFill>
            </a:rPr>
            <a:t>questa</a:t>
          </a:r>
          <a:r>
            <a:rPr lang="en-US" sz="1800" b="0" kern="1200" dirty="0">
              <a:solidFill>
                <a:schemeClr val="tx2"/>
              </a:solidFill>
            </a:rPr>
            <a:t> </a:t>
          </a:r>
          <a:r>
            <a:rPr lang="en-US" sz="1800" b="0" kern="1200" dirty="0" err="1">
              <a:solidFill>
                <a:schemeClr val="tx2"/>
              </a:solidFill>
            </a:rPr>
            <a:t>variabilità</a:t>
          </a:r>
          <a:r>
            <a:rPr lang="en-US" sz="1800" b="0" kern="1200" dirty="0">
              <a:solidFill>
                <a:schemeClr val="tx2"/>
              </a:solidFill>
            </a:rPr>
            <a:t>, la </a:t>
          </a:r>
          <a:r>
            <a:rPr lang="en-US" sz="1800" b="0" kern="1200" dirty="0" err="1">
              <a:solidFill>
                <a:schemeClr val="tx2"/>
              </a:solidFill>
            </a:rPr>
            <a:t>maggior</a:t>
          </a:r>
          <a:r>
            <a:rPr lang="en-US" sz="1800" b="0" kern="1200" dirty="0">
              <a:solidFill>
                <a:schemeClr val="tx2"/>
              </a:solidFill>
            </a:rPr>
            <a:t> </a:t>
          </a:r>
          <a:r>
            <a:rPr lang="en-US" sz="1800" b="0" kern="1200" dirty="0" err="1">
              <a:solidFill>
                <a:schemeClr val="tx2"/>
              </a:solidFill>
            </a:rPr>
            <a:t>parte</a:t>
          </a:r>
          <a:r>
            <a:rPr lang="en-US" sz="1800" b="0" kern="1200" dirty="0">
              <a:solidFill>
                <a:schemeClr val="tx2"/>
              </a:solidFill>
            </a:rPr>
            <a:t> dei </a:t>
          </a:r>
          <a:r>
            <a:rPr lang="en-US" sz="1800" b="0" kern="1200" dirty="0" err="1">
              <a:solidFill>
                <a:schemeClr val="tx2"/>
              </a:solidFill>
            </a:rPr>
            <a:t>chirurghi</a:t>
          </a:r>
          <a:r>
            <a:rPr lang="en-US" sz="1800" b="0" kern="1200" dirty="0">
              <a:solidFill>
                <a:schemeClr val="tx2"/>
              </a:solidFill>
            </a:rPr>
            <a:t> non </a:t>
          </a:r>
          <a:r>
            <a:rPr lang="en-US" sz="1800" b="0" kern="1200" dirty="0" err="1">
              <a:solidFill>
                <a:schemeClr val="tx2"/>
              </a:solidFill>
            </a:rPr>
            <a:t>misura</a:t>
          </a:r>
          <a:r>
            <a:rPr lang="en-US" sz="1800" b="0" kern="1200" dirty="0">
              <a:solidFill>
                <a:schemeClr val="tx2"/>
              </a:solidFill>
            </a:rPr>
            <a:t> la TSBL per diverse </a:t>
          </a:r>
          <a:r>
            <a:rPr lang="en-US" sz="1800" b="0" kern="1200" dirty="0" err="1">
              <a:solidFill>
                <a:schemeClr val="tx2"/>
              </a:solidFill>
            </a:rPr>
            <a:t>ragioni</a:t>
          </a:r>
          <a:r>
            <a:rPr lang="en-US" sz="1800" b="0" kern="1200" dirty="0">
              <a:solidFill>
                <a:schemeClr val="tx2"/>
              </a:solidFill>
            </a:rPr>
            <a:t>:</a:t>
          </a:r>
          <a:r>
            <a:rPr lang="it-IT" sz="1800" b="0" kern="1200" dirty="0">
              <a:solidFill>
                <a:schemeClr val="tx2"/>
              </a:solidFill>
            </a:rPr>
            <a:t> </a:t>
          </a:r>
          <a:br>
            <a:rPr lang="en-US" sz="1800" b="0" kern="1200" dirty="0">
              <a:solidFill>
                <a:schemeClr val="tx2"/>
              </a:solidFill>
              <a:latin typeface="Montserrat" pitchFamily="2" charset="77"/>
            </a:rPr>
          </a:br>
          <a:r>
            <a:rPr lang="en-US" sz="1800" b="0" kern="1200" dirty="0">
              <a:solidFill>
                <a:schemeClr val="tx2"/>
              </a:solidFill>
              <a:latin typeface="Montserrat" pitchFamily="2" charset="77"/>
            </a:rPr>
            <a:t>1) </a:t>
          </a:r>
          <a:r>
            <a:rPr lang="en-US" sz="1800" b="0" kern="1200" dirty="0">
              <a:solidFill>
                <a:schemeClr val="tx2"/>
              </a:solidFill>
              <a:latin typeface="Aptos" pitchFamily="34" charset="0"/>
              <a:ea typeface="Aptos" pitchFamily="34" charset="-122"/>
              <a:cs typeface="Aptos" pitchFamily="34" charset="-120"/>
            </a:rPr>
            <a:t>Per </a:t>
          </a:r>
          <a:r>
            <a:rPr lang="en-US" sz="1800" b="0" kern="1200" dirty="0" err="1">
              <a:solidFill>
                <a:schemeClr val="tx2"/>
              </a:solidFill>
              <a:latin typeface="Aptos" pitchFamily="34" charset="0"/>
              <a:ea typeface="Aptos" pitchFamily="34" charset="-122"/>
              <a:cs typeface="Aptos" pitchFamily="34" charset="-120"/>
            </a:rPr>
            <a:t>evitare</a:t>
          </a:r>
          <a:r>
            <a:rPr lang="en-US" sz="1800" b="0" kern="1200" dirty="0">
              <a:solidFill>
                <a:schemeClr val="tx2"/>
              </a:solidFill>
              <a:latin typeface="Aptos" pitchFamily="34" charset="0"/>
              <a:ea typeface="Aptos" pitchFamily="34" charset="-122"/>
              <a:cs typeface="Aptos" pitchFamily="34" charset="-120"/>
            </a:rPr>
            <a:t> </a:t>
          </a:r>
          <a:r>
            <a:rPr lang="en-US" sz="1800" b="0" kern="1200" dirty="0" err="1">
              <a:solidFill>
                <a:schemeClr val="tx2"/>
              </a:solidFill>
              <a:latin typeface="Aptos" pitchFamily="34" charset="0"/>
              <a:ea typeface="Aptos" pitchFamily="34" charset="-122"/>
              <a:cs typeface="Aptos" pitchFamily="34" charset="-120"/>
            </a:rPr>
            <a:t>l’aumento</a:t>
          </a:r>
          <a:r>
            <a:rPr lang="en-US" sz="1800" b="0" kern="1200" dirty="0">
              <a:solidFill>
                <a:schemeClr val="tx2"/>
              </a:solidFill>
              <a:latin typeface="Aptos" pitchFamily="34" charset="0"/>
              <a:ea typeface="Aptos" pitchFamily="34" charset="-122"/>
              <a:cs typeface="Aptos" pitchFamily="34" charset="-120"/>
            </a:rPr>
            <a:t> del tempo </a:t>
          </a:r>
          <a:r>
            <a:rPr lang="en-US" sz="1800" b="0" kern="1200" dirty="0" err="1">
              <a:solidFill>
                <a:schemeClr val="tx2"/>
              </a:solidFill>
              <a:latin typeface="Aptos" pitchFamily="34" charset="0"/>
              <a:ea typeface="Aptos" pitchFamily="34" charset="-122"/>
              <a:cs typeface="Aptos" pitchFamily="34" charset="-120"/>
            </a:rPr>
            <a:t>operatorio</a:t>
          </a:r>
          <a:r>
            <a:rPr lang="en-US" sz="1800" b="0" kern="1200" dirty="0">
              <a:solidFill>
                <a:schemeClr val="tx2"/>
              </a:solidFill>
              <a:latin typeface="Aptos" pitchFamily="34" charset="0"/>
              <a:ea typeface="Aptos" pitchFamily="34" charset="-122"/>
              <a:cs typeface="Aptos" pitchFamily="34" charset="-120"/>
            </a:rPr>
            <a:t> e </a:t>
          </a:r>
          <a:r>
            <a:rPr lang="en-US" sz="1800" b="0" kern="1200" dirty="0" err="1">
              <a:solidFill>
                <a:schemeClr val="tx2"/>
              </a:solidFill>
              <a:latin typeface="Aptos" pitchFamily="34" charset="0"/>
              <a:ea typeface="Aptos" pitchFamily="34" charset="-122"/>
              <a:cs typeface="Aptos" pitchFamily="34" charset="-120"/>
            </a:rPr>
            <a:t>anestesiologico</a:t>
          </a:r>
          <a:r>
            <a:rPr lang="en-US" sz="1800" b="0" kern="1200" dirty="0">
              <a:solidFill>
                <a:schemeClr val="tx2"/>
              </a:solidFill>
              <a:latin typeface="Aptos" pitchFamily="34" charset="0"/>
              <a:ea typeface="Aptos" pitchFamily="34" charset="-122"/>
              <a:cs typeface="Aptos" pitchFamily="34" charset="-120"/>
            </a:rPr>
            <a:t>.</a:t>
          </a:r>
        </a:p>
        <a:p>
          <a:pPr marL="0" lvl="0" indent="0" algn="l" defTabSz="800100">
            <a:lnSpc>
              <a:spcPct val="100000"/>
            </a:lnSpc>
            <a:spcBef>
              <a:spcPct val="0"/>
            </a:spcBef>
            <a:spcAft>
              <a:spcPct val="35000"/>
            </a:spcAft>
            <a:buNone/>
            <a:defRPr b="1"/>
          </a:pPr>
          <a:r>
            <a:rPr lang="en-US" sz="1800" b="0" kern="1200" dirty="0">
              <a:solidFill>
                <a:schemeClr val="tx2"/>
              </a:solidFill>
              <a:latin typeface="Aptos" pitchFamily="34" charset="0"/>
              <a:ea typeface="Aptos" pitchFamily="34" charset="-122"/>
              <a:cs typeface="Aptos" pitchFamily="34" charset="-120"/>
            </a:rPr>
            <a:t>2) Per </a:t>
          </a:r>
          <a:r>
            <a:rPr lang="en-US" sz="1800" b="0" kern="1200" dirty="0" err="1">
              <a:solidFill>
                <a:schemeClr val="tx2"/>
              </a:solidFill>
              <a:latin typeface="Aptos" pitchFamily="34" charset="0"/>
              <a:ea typeface="Aptos" pitchFamily="34" charset="-122"/>
              <a:cs typeface="Aptos" pitchFamily="34" charset="-120"/>
            </a:rPr>
            <a:t>evitare</a:t>
          </a:r>
          <a:r>
            <a:rPr lang="en-US" sz="1800" b="0" kern="1200" dirty="0">
              <a:solidFill>
                <a:schemeClr val="tx2"/>
              </a:solidFill>
              <a:latin typeface="Aptos" pitchFamily="34" charset="0"/>
              <a:ea typeface="Aptos" pitchFamily="34" charset="-122"/>
              <a:cs typeface="Aptos" pitchFamily="34" charset="-120"/>
            </a:rPr>
            <a:t> </a:t>
          </a:r>
          <a:r>
            <a:rPr lang="en-US" sz="1800" b="0" kern="1200" dirty="0" err="1">
              <a:solidFill>
                <a:schemeClr val="tx2"/>
              </a:solidFill>
              <a:latin typeface="Aptos" pitchFamily="34" charset="0"/>
              <a:ea typeface="Aptos" pitchFamily="34" charset="-122"/>
              <a:cs typeface="Aptos" pitchFamily="34" charset="-120"/>
            </a:rPr>
            <a:t>un’estesa</a:t>
          </a:r>
          <a:r>
            <a:rPr lang="en-US" sz="1800" b="0" kern="1200" dirty="0">
              <a:solidFill>
                <a:schemeClr val="tx2"/>
              </a:solidFill>
              <a:latin typeface="Aptos" pitchFamily="34" charset="0"/>
              <a:ea typeface="Aptos" pitchFamily="34" charset="-122"/>
              <a:cs typeface="Aptos" pitchFamily="34" charset="-120"/>
            </a:rPr>
            <a:t> </a:t>
          </a:r>
          <a:r>
            <a:rPr lang="en-US" sz="1800" b="0" kern="1200" dirty="0" err="1">
              <a:solidFill>
                <a:schemeClr val="tx2"/>
              </a:solidFill>
              <a:latin typeface="Aptos" pitchFamily="34" charset="0"/>
              <a:ea typeface="Aptos" pitchFamily="34" charset="-122"/>
              <a:cs typeface="Aptos" pitchFamily="34" charset="-120"/>
            </a:rPr>
            <a:t>manipolazione</a:t>
          </a:r>
          <a:r>
            <a:rPr lang="en-US" sz="1800" b="0" kern="1200" dirty="0">
              <a:solidFill>
                <a:schemeClr val="tx2"/>
              </a:solidFill>
              <a:latin typeface="Aptos" pitchFamily="34" charset="0"/>
              <a:ea typeface="Aptos" pitchFamily="34" charset="-122"/>
              <a:cs typeface="Aptos" pitchFamily="34" charset="-120"/>
            </a:rPr>
            <a:t> </a:t>
          </a:r>
          <a:r>
            <a:rPr lang="en-US" sz="1800" b="0" kern="1200" dirty="0" err="1">
              <a:solidFill>
                <a:schemeClr val="tx2"/>
              </a:solidFill>
              <a:latin typeface="Aptos" pitchFamily="34" charset="0"/>
              <a:ea typeface="Aptos" pitchFamily="34" charset="-122"/>
              <a:cs typeface="Aptos" pitchFamily="34" charset="-120"/>
            </a:rPr>
            <a:t>intestinale</a:t>
          </a:r>
          <a:r>
            <a:rPr lang="en-US" sz="1800" b="0" kern="1200" dirty="0">
              <a:solidFill>
                <a:schemeClr val="tx2"/>
              </a:solidFill>
              <a:latin typeface="Aptos" pitchFamily="34" charset="0"/>
              <a:ea typeface="Aptos" pitchFamily="34" charset="-122"/>
              <a:cs typeface="Aptos" pitchFamily="34" charset="-120"/>
            </a:rPr>
            <a:t>.</a:t>
          </a:r>
          <a:endParaRPr lang="en-US" sz="1800" b="0" kern="1200" dirty="0">
            <a:solidFill>
              <a:schemeClr val="tx2"/>
            </a:solidFill>
          </a:endParaRPr>
        </a:p>
        <a:p>
          <a:pPr marL="0" lvl="0" indent="0" algn="l" defTabSz="800100">
            <a:lnSpc>
              <a:spcPct val="100000"/>
            </a:lnSpc>
            <a:spcBef>
              <a:spcPct val="0"/>
            </a:spcBef>
            <a:spcAft>
              <a:spcPct val="35000"/>
            </a:spcAft>
            <a:buNone/>
            <a:defRPr b="1"/>
          </a:pPr>
          <a:r>
            <a:rPr lang="en-US" sz="1800" b="0" kern="1200" dirty="0">
              <a:solidFill>
                <a:schemeClr val="tx2"/>
              </a:solidFill>
              <a:latin typeface="Aptos" pitchFamily="34" charset="0"/>
              <a:ea typeface="Aptos" pitchFamily="34" charset="-122"/>
              <a:cs typeface="Aptos" pitchFamily="34" charset="-120"/>
            </a:rPr>
            <a:t>3) Per </a:t>
          </a:r>
          <a:r>
            <a:rPr lang="en-US" sz="1800" b="0" kern="1200" dirty="0" err="1">
              <a:solidFill>
                <a:schemeClr val="tx2"/>
              </a:solidFill>
              <a:latin typeface="Aptos" pitchFamily="34" charset="0"/>
              <a:ea typeface="Aptos" pitchFamily="34" charset="-122"/>
              <a:cs typeface="Aptos" pitchFamily="34" charset="-120"/>
            </a:rPr>
            <a:t>ridurre</a:t>
          </a:r>
          <a:r>
            <a:rPr lang="en-US" sz="1800" b="0" kern="1200" dirty="0">
              <a:solidFill>
                <a:schemeClr val="tx2"/>
              </a:solidFill>
              <a:latin typeface="Aptos" pitchFamily="34" charset="0"/>
              <a:ea typeface="Aptos" pitchFamily="34" charset="-122"/>
              <a:cs typeface="Aptos" pitchFamily="34" charset="-120"/>
            </a:rPr>
            <a:t> il rischio di </a:t>
          </a:r>
          <a:r>
            <a:rPr lang="en-US" sz="1800" b="0" kern="1200" dirty="0" err="1">
              <a:solidFill>
                <a:schemeClr val="tx2"/>
              </a:solidFill>
              <a:latin typeface="Aptos" pitchFamily="34" charset="0"/>
              <a:ea typeface="Aptos" pitchFamily="34" charset="-122"/>
              <a:cs typeface="Aptos" pitchFamily="34" charset="-120"/>
            </a:rPr>
            <a:t>possibili</a:t>
          </a:r>
          <a:r>
            <a:rPr lang="en-US" sz="1800" b="0" kern="1200" dirty="0">
              <a:solidFill>
                <a:schemeClr val="tx2"/>
              </a:solidFill>
              <a:latin typeface="Aptos" pitchFamily="34" charset="0"/>
              <a:ea typeface="Aptos" pitchFamily="34" charset="-122"/>
              <a:cs typeface="Aptos" pitchFamily="34" charset="-120"/>
            </a:rPr>
            <a:t> </a:t>
          </a:r>
          <a:r>
            <a:rPr lang="en-US" sz="1800" b="0" kern="1200" dirty="0" err="1">
              <a:solidFill>
                <a:schemeClr val="tx2"/>
              </a:solidFill>
              <a:latin typeface="Aptos" pitchFamily="34" charset="0"/>
              <a:ea typeface="Aptos" pitchFamily="34" charset="-122"/>
              <a:cs typeface="Aptos" pitchFamily="34" charset="-120"/>
            </a:rPr>
            <a:t>lesioni</a:t>
          </a:r>
          <a:r>
            <a:rPr lang="en-US" sz="1800" b="0" kern="1200" dirty="0">
              <a:solidFill>
                <a:schemeClr val="tx2"/>
              </a:solidFill>
              <a:latin typeface="Aptos" pitchFamily="34" charset="0"/>
              <a:ea typeface="Aptos" pitchFamily="34" charset="-122"/>
              <a:cs typeface="Aptos" pitchFamily="34" charset="-120"/>
            </a:rPr>
            <a:t> </a:t>
          </a:r>
          <a:r>
            <a:rPr lang="en-US" sz="1800" b="0" kern="1200" dirty="0" err="1">
              <a:solidFill>
                <a:schemeClr val="tx2"/>
              </a:solidFill>
              <a:latin typeface="Aptos" pitchFamily="34" charset="0"/>
              <a:ea typeface="Aptos" pitchFamily="34" charset="-122"/>
              <a:cs typeface="Aptos" pitchFamily="34" charset="-120"/>
            </a:rPr>
            <a:t>iatrogene</a:t>
          </a:r>
          <a:r>
            <a:rPr lang="en-US" sz="1800" b="0" kern="1200" dirty="0">
              <a:solidFill>
                <a:schemeClr val="tx2"/>
              </a:solidFill>
              <a:latin typeface="Aptos" pitchFamily="34" charset="0"/>
              <a:ea typeface="Aptos" pitchFamily="34" charset="-122"/>
              <a:cs typeface="Aptos" pitchFamily="34" charset="-120"/>
            </a:rPr>
            <a:t>.</a:t>
          </a:r>
          <a:endParaRPr lang="en-US" sz="1800" b="0" kern="1200" dirty="0">
            <a:solidFill>
              <a:schemeClr val="tx2"/>
            </a:solidFill>
            <a:latin typeface="Montserrat" pitchFamily="2" charset="77"/>
          </a:endParaRPr>
        </a:p>
      </dsp:txBody>
      <dsp:txXfrm>
        <a:off x="6823090" y="1254913"/>
        <a:ext cx="2983958" cy="3325587"/>
      </dsp:txXfrm>
    </dsp:sp>
    <dsp:sp modelId="{9D471BB4-2E03-44E4-B309-5D625CA94BC4}">
      <dsp:nvSpPr>
        <dsp:cNvPr id="0" name=""/>
        <dsp:cNvSpPr/>
      </dsp:nvSpPr>
      <dsp:spPr>
        <a:xfrm>
          <a:off x="7018987" y="4678421"/>
          <a:ext cx="2983958" cy="217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endParaRPr lang="en-US" sz="1700" kern="1200" dirty="0"/>
        </a:p>
      </dsp:txBody>
      <dsp:txXfrm>
        <a:off x="7018987" y="4678421"/>
        <a:ext cx="2983958" cy="2175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A0B7A-BE95-4143-8545-F58CB57336AF}">
      <dsp:nvSpPr>
        <dsp:cNvPr id="0" name=""/>
        <dsp:cNvSpPr/>
      </dsp:nvSpPr>
      <dsp:spPr>
        <a:xfrm>
          <a:off x="4723584" y="1773682"/>
          <a:ext cx="3111078" cy="566314"/>
        </a:xfrm>
        <a:custGeom>
          <a:avLst/>
          <a:gdLst/>
          <a:ahLst/>
          <a:cxnLst/>
          <a:rect l="0" t="0" r="0" b="0"/>
          <a:pathLst>
            <a:path>
              <a:moveTo>
                <a:pt x="0" y="0"/>
              </a:moveTo>
              <a:lnTo>
                <a:pt x="0" y="284632"/>
              </a:lnTo>
              <a:lnTo>
                <a:pt x="3111078" y="284632"/>
              </a:lnTo>
              <a:lnTo>
                <a:pt x="3111078" y="5663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013182-C747-7A4E-8423-6AECF3CA8C17}">
      <dsp:nvSpPr>
        <dsp:cNvPr id="0" name=""/>
        <dsp:cNvSpPr/>
      </dsp:nvSpPr>
      <dsp:spPr>
        <a:xfrm>
          <a:off x="4677864" y="1773682"/>
          <a:ext cx="91440" cy="605038"/>
        </a:xfrm>
        <a:custGeom>
          <a:avLst/>
          <a:gdLst/>
          <a:ahLst/>
          <a:cxnLst/>
          <a:rect l="0" t="0" r="0" b="0"/>
          <a:pathLst>
            <a:path>
              <a:moveTo>
                <a:pt x="45720" y="0"/>
              </a:moveTo>
              <a:lnTo>
                <a:pt x="45720" y="323357"/>
              </a:lnTo>
              <a:lnTo>
                <a:pt x="47463" y="323357"/>
              </a:lnTo>
              <a:lnTo>
                <a:pt x="47463" y="60503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BF2D93-A287-5E44-9631-2FDA2AE7963F}">
      <dsp:nvSpPr>
        <dsp:cNvPr id="0" name=""/>
        <dsp:cNvSpPr/>
      </dsp:nvSpPr>
      <dsp:spPr>
        <a:xfrm>
          <a:off x="1341340" y="1773682"/>
          <a:ext cx="3382243" cy="573262"/>
        </a:xfrm>
        <a:custGeom>
          <a:avLst/>
          <a:gdLst/>
          <a:ahLst/>
          <a:cxnLst/>
          <a:rect l="0" t="0" r="0" b="0"/>
          <a:pathLst>
            <a:path>
              <a:moveTo>
                <a:pt x="3382243" y="0"/>
              </a:moveTo>
              <a:lnTo>
                <a:pt x="3382243" y="291580"/>
              </a:lnTo>
              <a:lnTo>
                <a:pt x="0" y="291580"/>
              </a:lnTo>
              <a:lnTo>
                <a:pt x="0" y="5732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8F3FC4-67A2-4F44-A550-F8B0DA917A2D}">
      <dsp:nvSpPr>
        <dsp:cNvPr id="0" name=""/>
        <dsp:cNvSpPr/>
      </dsp:nvSpPr>
      <dsp:spPr>
        <a:xfrm>
          <a:off x="3177219" y="432341"/>
          <a:ext cx="3092729" cy="1341340"/>
        </a:xfrm>
        <a:prstGeom prst="rect">
          <a:avLst/>
        </a:prstGeom>
        <a:solidFill>
          <a:schemeClr val="accent5">
            <a:lumMod val="20000"/>
            <a:lumOff val="80000"/>
          </a:schemeClr>
        </a:solidFill>
        <a:ln w="285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i="1" kern="1200" dirty="0" err="1">
              <a:solidFill>
                <a:schemeClr val="tx2"/>
              </a:solidFill>
              <a:latin typeface="Montserrat" pitchFamily="2" charset="77"/>
              <a:cs typeface="Arial" panose="020B0604020202020204" pitchFamily="34" charset="0"/>
            </a:rPr>
            <a:t>Modulare</a:t>
          </a:r>
          <a:r>
            <a:rPr lang="en-US" sz="1800" i="1" kern="1200" dirty="0">
              <a:solidFill>
                <a:schemeClr val="tx2"/>
              </a:solidFill>
              <a:latin typeface="Montserrat" pitchFamily="2" charset="77"/>
              <a:cs typeface="Arial" panose="020B0604020202020204" pitchFamily="34" charset="0"/>
            </a:rPr>
            <a:t> la procedura chirurgica</a:t>
          </a:r>
          <a:endParaRPr lang="it-IT" sz="1800" kern="1200" dirty="0">
            <a:solidFill>
              <a:schemeClr val="tx2"/>
            </a:solidFill>
          </a:endParaRPr>
        </a:p>
      </dsp:txBody>
      <dsp:txXfrm>
        <a:off x="3177219" y="432341"/>
        <a:ext cx="3092729" cy="1341340"/>
      </dsp:txXfrm>
    </dsp:sp>
    <dsp:sp modelId="{98B52252-5D13-7244-82E4-0A71F45B3319}">
      <dsp:nvSpPr>
        <dsp:cNvPr id="0" name=""/>
        <dsp:cNvSpPr/>
      </dsp:nvSpPr>
      <dsp:spPr>
        <a:xfrm>
          <a:off x="0" y="2346945"/>
          <a:ext cx="2682681" cy="1341340"/>
        </a:xfrm>
        <a:prstGeom prst="rect">
          <a:avLst/>
        </a:prstGeom>
        <a:solidFill>
          <a:schemeClr val="accent5">
            <a:lumMod val="20000"/>
            <a:lumOff val="80000"/>
          </a:schemeClr>
        </a:solidFill>
        <a:ln w="285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err="1">
              <a:solidFill>
                <a:schemeClr val="tx2"/>
              </a:solidFill>
              <a:effectLst/>
              <a:latin typeface="Montserrat" pitchFamily="2" charset="77"/>
              <a:ea typeface="Times New Roman" panose="02020603050405020304" pitchFamily="18" charset="0"/>
              <a:cs typeface="Arial" panose="020B0604020202020204" pitchFamily="34" charset="0"/>
            </a:rPr>
            <a:t>Riduce</a:t>
          </a:r>
          <a:r>
            <a:rPr lang="en-US" sz="1800" kern="1200" dirty="0">
              <a:solidFill>
                <a:schemeClr val="tx2"/>
              </a:solidFill>
              <a:effectLst/>
              <a:latin typeface="Montserrat" pitchFamily="2" charset="77"/>
              <a:ea typeface="Times New Roman" panose="02020603050405020304" pitchFamily="18" charset="0"/>
              <a:cs typeface="Arial" panose="020B0604020202020204" pitchFamily="34" charset="0"/>
            </a:rPr>
            <a:t> il rischio di </a:t>
          </a:r>
          <a:r>
            <a:rPr lang="en-US" sz="1800" kern="1200" dirty="0" err="1">
              <a:solidFill>
                <a:schemeClr val="tx2"/>
              </a:solidFill>
              <a:effectLst/>
              <a:latin typeface="Montserrat" pitchFamily="2" charset="77"/>
              <a:ea typeface="Times New Roman" panose="02020603050405020304" pitchFamily="18" charset="0"/>
              <a:cs typeface="Arial" panose="020B0604020202020204" pitchFamily="34" charset="0"/>
            </a:rPr>
            <a:t>carenze</a:t>
          </a:r>
          <a:r>
            <a:rPr lang="en-US" sz="1800" kern="1200" dirty="0">
              <a:solidFill>
                <a:schemeClr val="tx2"/>
              </a:solidFill>
              <a:effectLst/>
              <a:latin typeface="Montserrat" pitchFamily="2" charset="77"/>
              <a:ea typeface="Times New Roman" panose="02020603050405020304" pitchFamily="18" charset="0"/>
              <a:cs typeface="Arial" panose="020B0604020202020204" pitchFamily="34" charset="0"/>
            </a:rPr>
            <a:t> </a:t>
          </a:r>
          <a:r>
            <a:rPr lang="en-US" sz="1800" kern="1200" dirty="0" err="1">
              <a:solidFill>
                <a:schemeClr val="tx2"/>
              </a:solidFill>
              <a:effectLst/>
              <a:latin typeface="Montserrat" pitchFamily="2" charset="77"/>
              <a:ea typeface="Times New Roman" panose="02020603050405020304" pitchFamily="18" charset="0"/>
              <a:cs typeface="Arial" panose="020B0604020202020204" pitchFamily="34" charset="0"/>
            </a:rPr>
            <a:t>nutrizionali</a:t>
          </a:r>
          <a:endParaRPr lang="it-IT" sz="1800" kern="1200" dirty="0">
            <a:solidFill>
              <a:schemeClr val="tx2"/>
            </a:solidFill>
          </a:endParaRPr>
        </a:p>
      </dsp:txBody>
      <dsp:txXfrm>
        <a:off x="0" y="2346945"/>
        <a:ext cx="2682681" cy="1341340"/>
      </dsp:txXfrm>
    </dsp:sp>
    <dsp:sp modelId="{3320651C-0631-2B4C-BF46-BB1FA1C5D965}">
      <dsp:nvSpPr>
        <dsp:cNvPr id="0" name=""/>
        <dsp:cNvSpPr/>
      </dsp:nvSpPr>
      <dsp:spPr>
        <a:xfrm>
          <a:off x="3383987" y="2378721"/>
          <a:ext cx="2682681" cy="1341340"/>
        </a:xfrm>
        <a:prstGeom prst="rect">
          <a:avLst/>
        </a:prstGeom>
        <a:solidFill>
          <a:schemeClr val="accent5">
            <a:lumMod val="20000"/>
            <a:lumOff val="80000"/>
          </a:schemeClr>
        </a:solidFill>
        <a:ln w="285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t-IT" sz="1800" kern="1200" dirty="0">
              <a:solidFill>
                <a:schemeClr val="tx2"/>
              </a:solidFill>
            </a:rPr>
            <a:t>evita procedure malassorbitive nei pazienti con intestino corto</a:t>
          </a:r>
        </a:p>
      </dsp:txBody>
      <dsp:txXfrm>
        <a:off x="3383987" y="2378721"/>
        <a:ext cx="2682681" cy="1341340"/>
      </dsp:txXfrm>
    </dsp:sp>
    <dsp:sp modelId="{F86A1BEF-79A6-DE47-8BA1-107C3B4D1F6C}">
      <dsp:nvSpPr>
        <dsp:cNvPr id="0" name=""/>
        <dsp:cNvSpPr/>
      </dsp:nvSpPr>
      <dsp:spPr>
        <a:xfrm>
          <a:off x="6493322" y="2339996"/>
          <a:ext cx="2682681" cy="1341340"/>
        </a:xfrm>
        <a:prstGeom prst="rect">
          <a:avLst/>
        </a:prstGeom>
        <a:solidFill>
          <a:schemeClr val="accent5">
            <a:lumMod val="20000"/>
            <a:lumOff val="80000"/>
          </a:schemeClr>
        </a:solidFill>
        <a:ln w="285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solidFill>
              <a:latin typeface="Montserrat" pitchFamily="2" charset="77"/>
              <a:cs typeface="Arial" panose="020B0604020202020204" pitchFamily="34" charset="0"/>
            </a:rPr>
            <a:t>Evita un </a:t>
          </a:r>
          <a:r>
            <a:rPr lang="en-US" sz="1800" kern="1200" dirty="0" err="1">
              <a:solidFill>
                <a:schemeClr val="tx2"/>
              </a:solidFill>
              <a:latin typeface="Montserrat" pitchFamily="2" charset="77"/>
              <a:cs typeface="Arial" panose="020B0604020202020204" pitchFamily="34" charset="0"/>
            </a:rPr>
            <a:t>effetto</a:t>
          </a:r>
          <a:r>
            <a:rPr lang="en-US" sz="1800" kern="1200" dirty="0">
              <a:solidFill>
                <a:schemeClr val="tx2"/>
              </a:solidFill>
              <a:latin typeface="Montserrat" pitchFamily="2" charset="77"/>
              <a:cs typeface="Arial" panose="020B0604020202020204" pitchFamily="34" charset="0"/>
            </a:rPr>
            <a:t> </a:t>
          </a:r>
          <a:r>
            <a:rPr lang="en-US" sz="1800" kern="1200" dirty="0" err="1">
              <a:solidFill>
                <a:schemeClr val="tx2"/>
              </a:solidFill>
              <a:latin typeface="Montserrat" pitchFamily="2" charset="77"/>
              <a:cs typeface="Arial" panose="020B0604020202020204" pitchFamily="34" charset="0"/>
            </a:rPr>
            <a:t>metabolico</a:t>
          </a:r>
          <a:r>
            <a:rPr lang="en-US" sz="1800" kern="1200" dirty="0">
              <a:solidFill>
                <a:schemeClr val="tx2"/>
              </a:solidFill>
              <a:latin typeface="Montserrat" pitchFamily="2" charset="77"/>
              <a:cs typeface="Arial" panose="020B0604020202020204" pitchFamily="34" charset="0"/>
            </a:rPr>
            <a:t> </a:t>
          </a:r>
          <a:r>
            <a:rPr lang="en-US" sz="1800" kern="1200" dirty="0" err="1">
              <a:solidFill>
                <a:schemeClr val="tx2"/>
              </a:solidFill>
              <a:latin typeface="Montserrat" pitchFamily="2" charset="77"/>
              <a:cs typeface="Arial" panose="020B0604020202020204" pitchFamily="34" charset="0"/>
            </a:rPr>
            <a:t>insufficiente</a:t>
          </a:r>
          <a:r>
            <a:rPr lang="en-US" sz="1800" kern="1200" dirty="0">
              <a:solidFill>
                <a:schemeClr val="tx2"/>
              </a:solidFill>
              <a:latin typeface="Montserrat" pitchFamily="2" charset="77"/>
              <a:cs typeface="Arial" panose="020B0604020202020204" pitchFamily="34" charset="0"/>
            </a:rPr>
            <a:t> nei pazienti con </a:t>
          </a:r>
          <a:r>
            <a:rPr lang="en-US" sz="1800" kern="1200" dirty="0" err="1">
              <a:solidFill>
                <a:schemeClr val="tx2"/>
              </a:solidFill>
              <a:latin typeface="Montserrat" pitchFamily="2" charset="77"/>
              <a:cs typeface="Arial" panose="020B0604020202020204" pitchFamily="34" charset="0"/>
            </a:rPr>
            <a:t>intestino</a:t>
          </a:r>
          <a:r>
            <a:rPr lang="en-US" sz="1800" kern="1200" dirty="0">
              <a:solidFill>
                <a:schemeClr val="tx2"/>
              </a:solidFill>
              <a:latin typeface="Montserrat" pitchFamily="2" charset="77"/>
              <a:cs typeface="Arial" panose="020B0604020202020204" pitchFamily="34" charset="0"/>
            </a:rPr>
            <a:t> </a:t>
          </a:r>
          <a:r>
            <a:rPr lang="en-US" sz="1800" kern="1200" dirty="0" err="1">
              <a:solidFill>
                <a:schemeClr val="tx2"/>
              </a:solidFill>
              <a:latin typeface="Montserrat" pitchFamily="2" charset="77"/>
              <a:cs typeface="Arial" panose="020B0604020202020204" pitchFamily="34" charset="0"/>
            </a:rPr>
            <a:t>lungo</a:t>
          </a:r>
          <a:endParaRPr lang="it-IT" sz="1800" kern="1200" dirty="0">
            <a:solidFill>
              <a:schemeClr val="tx2"/>
            </a:solidFill>
          </a:endParaRPr>
        </a:p>
      </dsp:txBody>
      <dsp:txXfrm>
        <a:off x="6493322" y="2339996"/>
        <a:ext cx="2682681" cy="1341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EB4D43-8CE5-4295-86C2-CACD1FEAF5DE}">
      <dsp:nvSpPr>
        <dsp:cNvPr id="0" name=""/>
        <dsp:cNvSpPr/>
      </dsp:nvSpPr>
      <dsp:spPr>
        <a:xfrm>
          <a:off x="0" y="0"/>
          <a:ext cx="4378865"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7AFE66-E48C-4D1A-813E-E7B8BA2DEE75}">
      <dsp:nvSpPr>
        <dsp:cNvPr id="0" name=""/>
        <dsp:cNvSpPr/>
      </dsp:nvSpPr>
      <dsp:spPr>
        <a:xfrm>
          <a:off x="0" y="0"/>
          <a:ext cx="4378865" cy="1110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err="1">
              <a:latin typeface="Montserrat" pitchFamily="2" charset="77"/>
            </a:rPr>
            <a:t>Risultati</a:t>
          </a:r>
          <a:r>
            <a:rPr lang="en-US" sz="2200" kern="1200" dirty="0">
              <a:latin typeface="Montserrat" pitchFamily="2" charset="77"/>
            </a:rPr>
            <a:t> da </a:t>
          </a:r>
          <a:r>
            <a:rPr lang="en-US" sz="2200" kern="1200" dirty="0" err="1">
              <a:latin typeface="Montserrat" pitchFamily="2" charset="77"/>
            </a:rPr>
            <a:t>confermare</a:t>
          </a:r>
          <a:r>
            <a:rPr lang="en-US" sz="2200" kern="1200" dirty="0">
              <a:latin typeface="Montserrat" pitchFamily="2" charset="77"/>
            </a:rPr>
            <a:t> in </a:t>
          </a:r>
          <a:r>
            <a:rPr lang="en-US" sz="2200" kern="1200" dirty="0" err="1">
              <a:latin typeface="Montserrat" pitchFamily="2" charset="77"/>
            </a:rPr>
            <a:t>coorti</a:t>
          </a:r>
          <a:r>
            <a:rPr lang="en-US" sz="2200" kern="1200" dirty="0">
              <a:latin typeface="Montserrat" pitchFamily="2" charset="77"/>
            </a:rPr>
            <a:t> </a:t>
          </a:r>
          <a:r>
            <a:rPr lang="en-US" sz="2200" kern="1200" dirty="0" err="1">
              <a:latin typeface="Montserrat" pitchFamily="2" charset="77"/>
            </a:rPr>
            <a:t>più</a:t>
          </a:r>
          <a:r>
            <a:rPr lang="en-US" sz="2200" kern="1200" dirty="0">
              <a:latin typeface="Montserrat" pitchFamily="2" charset="77"/>
            </a:rPr>
            <a:t> </a:t>
          </a:r>
          <a:r>
            <a:rPr lang="en-US" sz="2200" kern="1200" dirty="0" err="1">
              <a:latin typeface="Montserrat" pitchFamily="2" charset="77"/>
            </a:rPr>
            <a:t>ampie</a:t>
          </a:r>
          <a:r>
            <a:rPr lang="en-US" sz="2200" kern="1200" dirty="0">
              <a:latin typeface="Montserrat" pitchFamily="2" charset="77"/>
            </a:rPr>
            <a:t> di </a:t>
          </a:r>
          <a:r>
            <a:rPr lang="en-US" sz="2200" kern="1200" dirty="0" err="1">
              <a:latin typeface="Montserrat" pitchFamily="2" charset="77"/>
            </a:rPr>
            <a:t>addestramento</a:t>
          </a:r>
          <a:endParaRPr lang="en-US" sz="2200" kern="1200" dirty="0">
            <a:latin typeface="Montserrat" pitchFamily="2" charset="77"/>
          </a:endParaRPr>
        </a:p>
      </dsp:txBody>
      <dsp:txXfrm>
        <a:off x="0" y="0"/>
        <a:ext cx="4378865" cy="1110528"/>
      </dsp:txXfrm>
    </dsp:sp>
    <dsp:sp modelId="{89232220-FA09-4D21-840D-6944E4462C59}">
      <dsp:nvSpPr>
        <dsp:cNvPr id="0" name=""/>
        <dsp:cNvSpPr/>
      </dsp:nvSpPr>
      <dsp:spPr>
        <a:xfrm>
          <a:off x="0" y="1110528"/>
          <a:ext cx="4378865"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B4A4FB-FBAD-4394-8DC4-8E8EE50C6F38}">
      <dsp:nvSpPr>
        <dsp:cNvPr id="0" name=""/>
        <dsp:cNvSpPr/>
      </dsp:nvSpPr>
      <dsp:spPr>
        <a:xfrm>
          <a:off x="0" y="1110528"/>
          <a:ext cx="4378865" cy="1110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dirty="0" err="1">
              <a:latin typeface="Montserrat" pitchFamily="2" charset="77"/>
            </a:rPr>
            <a:t>Verrà</a:t>
          </a:r>
          <a:r>
            <a:rPr lang="en-GB" sz="2200" kern="1200" dirty="0">
              <a:latin typeface="Montserrat" pitchFamily="2" charset="77"/>
            </a:rPr>
            <a:t> </a:t>
          </a:r>
          <a:r>
            <a:rPr lang="en-GB" sz="2200" kern="1200" dirty="0" err="1">
              <a:latin typeface="Montserrat" pitchFamily="2" charset="77"/>
            </a:rPr>
            <a:t>implementata</a:t>
          </a:r>
          <a:r>
            <a:rPr lang="en-GB" sz="2200" kern="1200" dirty="0">
              <a:latin typeface="Montserrat" pitchFamily="2" charset="77"/>
            </a:rPr>
            <a:t> </a:t>
          </a:r>
          <a:r>
            <a:rPr lang="en-GB" sz="2200" kern="1200" dirty="0" err="1">
              <a:latin typeface="Montserrat" pitchFamily="2" charset="77"/>
            </a:rPr>
            <a:t>validazione</a:t>
          </a:r>
          <a:r>
            <a:rPr lang="en-GB" sz="2200" kern="1200" dirty="0">
              <a:latin typeface="Montserrat" pitchFamily="2" charset="77"/>
            </a:rPr>
            <a:t> </a:t>
          </a:r>
          <a:r>
            <a:rPr lang="en-GB" sz="2200" kern="1200" dirty="0" err="1">
              <a:latin typeface="Montserrat" pitchFamily="2" charset="77"/>
            </a:rPr>
            <a:t>esterna</a:t>
          </a:r>
          <a:endParaRPr lang="en-US" sz="2200" kern="1200" dirty="0">
            <a:latin typeface="Montserrat" pitchFamily="2" charset="77"/>
          </a:endParaRPr>
        </a:p>
      </dsp:txBody>
      <dsp:txXfrm>
        <a:off x="0" y="1110528"/>
        <a:ext cx="4378865" cy="1110528"/>
      </dsp:txXfrm>
    </dsp:sp>
    <dsp:sp modelId="{4A408EDF-9A75-4C30-BB1D-0E6526524325}">
      <dsp:nvSpPr>
        <dsp:cNvPr id="0" name=""/>
        <dsp:cNvSpPr/>
      </dsp:nvSpPr>
      <dsp:spPr>
        <a:xfrm>
          <a:off x="0" y="2221056"/>
          <a:ext cx="4378865"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70BA38-D918-43D8-A2D0-96879B35DAB1}">
      <dsp:nvSpPr>
        <dsp:cNvPr id="0" name=""/>
        <dsp:cNvSpPr/>
      </dsp:nvSpPr>
      <dsp:spPr>
        <a:xfrm>
          <a:off x="0" y="2221056"/>
          <a:ext cx="4378865" cy="1110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dirty="0" err="1">
              <a:latin typeface="Montserrat" pitchFamily="2" charset="77"/>
            </a:rPr>
            <a:t>Possibile</a:t>
          </a:r>
          <a:r>
            <a:rPr lang="en-GB" sz="2200" kern="1200" dirty="0">
              <a:latin typeface="Montserrat" pitchFamily="2" charset="77"/>
            </a:rPr>
            <a:t> </a:t>
          </a:r>
          <a:r>
            <a:rPr lang="en-GB" sz="2200" kern="1200" dirty="0" err="1">
              <a:latin typeface="Montserrat" pitchFamily="2" charset="77"/>
            </a:rPr>
            <a:t>sviluppo</a:t>
          </a:r>
          <a:r>
            <a:rPr lang="en-GB" sz="2200" kern="1200" dirty="0">
              <a:latin typeface="Montserrat" pitchFamily="2" charset="77"/>
            </a:rPr>
            <a:t> di </a:t>
          </a:r>
          <a:r>
            <a:rPr lang="en-GB" sz="2200" kern="1200" dirty="0" err="1">
              <a:latin typeface="Montserrat" pitchFamily="2" charset="77"/>
            </a:rPr>
            <a:t>ulteriore</a:t>
          </a:r>
          <a:r>
            <a:rPr lang="en-GB" sz="2200" kern="1200" dirty="0">
              <a:latin typeface="Montserrat" pitchFamily="2" charset="77"/>
            </a:rPr>
            <a:t> CNN </a:t>
          </a:r>
          <a:r>
            <a:rPr lang="en-GB" sz="2200" kern="1200" dirty="0" err="1">
              <a:latin typeface="Montserrat" pitchFamily="2" charset="77"/>
            </a:rPr>
            <a:t>basata</a:t>
          </a:r>
          <a:r>
            <a:rPr lang="en-GB" sz="2200" kern="1200" dirty="0">
              <a:latin typeface="Montserrat" pitchFamily="2" charset="77"/>
            </a:rPr>
            <a:t> </a:t>
          </a:r>
          <a:r>
            <a:rPr lang="en-GB" sz="2200" kern="1200" dirty="0" err="1">
              <a:latin typeface="Montserrat" pitchFamily="2" charset="77"/>
            </a:rPr>
            <a:t>sulle</a:t>
          </a:r>
          <a:r>
            <a:rPr lang="en-GB" sz="2200" kern="1200" dirty="0">
              <a:latin typeface="Montserrat" pitchFamily="2" charset="77"/>
            </a:rPr>
            <a:t> </a:t>
          </a:r>
          <a:r>
            <a:rPr lang="en-GB" sz="2200" kern="1200" dirty="0" err="1">
              <a:latin typeface="Montserrat" pitchFamily="2" charset="77"/>
            </a:rPr>
            <a:t>sequenze</a:t>
          </a:r>
          <a:r>
            <a:rPr lang="en-GB" sz="2200" kern="1200" dirty="0">
              <a:latin typeface="Montserrat" pitchFamily="2" charset="77"/>
            </a:rPr>
            <a:t> RM</a:t>
          </a:r>
          <a:endParaRPr lang="en-US" sz="2200" kern="1200" dirty="0">
            <a:latin typeface="Montserrat" pitchFamily="2" charset="77"/>
          </a:endParaRPr>
        </a:p>
      </dsp:txBody>
      <dsp:txXfrm>
        <a:off x="0" y="2221056"/>
        <a:ext cx="4378865" cy="1110528"/>
      </dsp:txXfrm>
    </dsp:sp>
    <dsp:sp modelId="{E79318CD-FC48-4C7C-B20C-ECCDD37BFC54}">
      <dsp:nvSpPr>
        <dsp:cNvPr id="0" name=""/>
        <dsp:cNvSpPr/>
      </dsp:nvSpPr>
      <dsp:spPr>
        <a:xfrm>
          <a:off x="0" y="3331584"/>
          <a:ext cx="4378865"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5EA34C-87F4-43BB-A952-09F8CC208208}">
      <dsp:nvSpPr>
        <dsp:cNvPr id="0" name=""/>
        <dsp:cNvSpPr/>
      </dsp:nvSpPr>
      <dsp:spPr>
        <a:xfrm>
          <a:off x="0" y="3331584"/>
          <a:ext cx="4378865" cy="1110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latin typeface="Montserrat" pitchFamily="2" charset="77"/>
            </a:rPr>
            <a:t>Valutazione in </a:t>
          </a:r>
          <a:r>
            <a:rPr lang="en-US" sz="2200" kern="1200" dirty="0" err="1">
              <a:latin typeface="Montserrat" pitchFamily="2" charset="77"/>
            </a:rPr>
            <a:t>relazione</a:t>
          </a:r>
          <a:r>
            <a:rPr lang="en-US" sz="2200" kern="1200" dirty="0">
              <a:latin typeface="Montserrat" pitchFamily="2" charset="77"/>
            </a:rPr>
            <a:t> a </a:t>
          </a:r>
          <a:r>
            <a:rPr lang="en-US" sz="2200" kern="1200" dirty="0" err="1">
              <a:latin typeface="Montserrat" pitchFamily="2" charset="77"/>
            </a:rPr>
            <a:t>molteplici</a:t>
          </a:r>
          <a:r>
            <a:rPr lang="en-US" sz="2200" kern="1200" dirty="0">
              <a:latin typeface="Montserrat" pitchFamily="2" charset="77"/>
            </a:rPr>
            <a:t> </a:t>
          </a:r>
          <a:r>
            <a:rPr lang="en-US" sz="2200" kern="1200" dirty="0" err="1">
              <a:latin typeface="Montserrat" pitchFamily="2" charset="77"/>
            </a:rPr>
            <a:t>quesiti</a:t>
          </a:r>
          <a:r>
            <a:rPr lang="en-US" sz="2200" kern="1200" dirty="0">
              <a:latin typeface="Montserrat" pitchFamily="2" charset="77"/>
            </a:rPr>
            <a:t> </a:t>
          </a:r>
          <a:r>
            <a:rPr lang="en-US" sz="2200" kern="1200" dirty="0" err="1">
              <a:latin typeface="Montserrat" pitchFamily="2" charset="77"/>
            </a:rPr>
            <a:t>clinici</a:t>
          </a:r>
          <a:endParaRPr lang="en-US" sz="2200" kern="1200" dirty="0">
            <a:latin typeface="Montserrat" pitchFamily="2" charset="77"/>
          </a:endParaRPr>
        </a:p>
      </dsp:txBody>
      <dsp:txXfrm>
        <a:off x="0" y="3331584"/>
        <a:ext cx="4378865" cy="111052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0DBB78-2B15-7A4C-BD77-C99177122240}" type="datetimeFigureOut">
              <a:rPr lang="it-IT" smtClean="0"/>
              <a:t>17/09/26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9EA03C-E87A-A649-83FE-1C8B45150CFA}" type="slidenum">
              <a:rPr lang="it-IT" smtClean="0"/>
              <a:t>‹N›</a:t>
            </a:fld>
            <a:endParaRPr lang="it-IT"/>
          </a:p>
        </p:txBody>
      </p:sp>
    </p:spTree>
    <p:extLst>
      <p:ext uri="{BB962C8B-B14F-4D97-AF65-F5344CB8AC3E}">
        <p14:creationId xmlns:p14="http://schemas.microsoft.com/office/powerpoint/2010/main" val="2377781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36CAB-E8A0-2BD4-8B66-65DB2DEEDA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223EE4-B4C4-DE90-499F-B91873FE4A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7405A4-845C-F6A5-A750-030FE32C3D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941B56-8EDD-4E1C-93D9-CA0E1C671FE8}"/>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823630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9EA03C-E87A-A649-83FE-1C8B45150CFA}" type="slidenum">
              <a:rPr lang="it-IT" smtClean="0"/>
              <a:t>6</a:t>
            </a:fld>
            <a:endParaRPr lang="it-IT"/>
          </a:p>
        </p:txBody>
      </p:sp>
    </p:spTree>
    <p:extLst>
      <p:ext uri="{BB962C8B-B14F-4D97-AF65-F5344CB8AC3E}">
        <p14:creationId xmlns:p14="http://schemas.microsoft.com/office/powerpoint/2010/main" val="4175249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B1401-37AE-6B1E-65EC-7D0346A0AEE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514930C-2645-FA05-81B8-F0D74F053AE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334EFBB-760C-B721-A588-C6FBCB0C3F86}"/>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4E9C1E09-ACD9-F181-9AC7-A203D6954DE7}"/>
              </a:ext>
            </a:extLst>
          </p:cNvPr>
          <p:cNvSpPr>
            <a:spLocks noGrp="1"/>
          </p:cNvSpPr>
          <p:nvPr>
            <p:ph type="sldNum" sz="quarter" idx="5"/>
          </p:nvPr>
        </p:nvSpPr>
        <p:spPr/>
        <p:txBody>
          <a:bodyPr/>
          <a:lstStyle/>
          <a:p>
            <a:fld id="{2B9EA03C-E87A-A649-83FE-1C8B45150CFA}" type="slidenum">
              <a:rPr lang="it-IT" smtClean="0"/>
              <a:t>7</a:t>
            </a:fld>
            <a:endParaRPr lang="it-IT"/>
          </a:p>
        </p:txBody>
      </p:sp>
    </p:spTree>
    <p:extLst>
      <p:ext uri="{BB962C8B-B14F-4D97-AF65-F5344CB8AC3E}">
        <p14:creationId xmlns:p14="http://schemas.microsoft.com/office/powerpoint/2010/main" val="2691028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8748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8.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7.xml"/><Relationship Id="rId7" Type="http://schemas.microsoft.com/office/2007/relationships/hdphoto" Target="../media/hdphoto1.wdp"/><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1.png"/><Relationship Id="rId4" Type="http://schemas.openxmlformats.org/officeDocument/2006/relationships/image" Target="../media/image4.png"/><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0.png"/><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image" Target="../media/image2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6.gif"/><Relationship Id="rId7" Type="http://schemas.openxmlformats.org/officeDocument/2006/relationships/image" Target="../media/image3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500.png"/><Relationship Id="rId3" Type="http://schemas.openxmlformats.org/officeDocument/2006/relationships/image" Target="../media/image32.jpg"/><Relationship Id="rId2" Type="http://schemas.openxmlformats.org/officeDocument/2006/relationships/image" Target="../media/image4.png"/><Relationship Id="rId1" Type="http://schemas.openxmlformats.org/officeDocument/2006/relationships/slideLayout" Target="../slideLayouts/slideLayout7.xml"/><Relationship Id="rId11" Type="http://schemas.openxmlformats.org/officeDocument/2006/relationships/image" Target="../media/image1.png"/><Relationship Id="rId10" Type="http://schemas.openxmlformats.org/officeDocument/2006/relationships/image" Target="../media/image3.pn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3.xml"/><Relationship Id="rId7" Type="http://schemas.openxmlformats.org/officeDocument/2006/relationships/image" Target="../media/image34.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SICOB — Science, Care, Innovation">
            <a:extLst>
              <a:ext uri="{FF2B5EF4-FFF2-40B4-BE49-F238E27FC236}">
                <a16:creationId xmlns:a16="http://schemas.microsoft.com/office/drawing/2014/main" id="{7538F13D-15EF-2AD7-5DB8-4CCD2A9220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0912" y="10598"/>
            <a:ext cx="1030224" cy="103022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image1.jpeg"/>
          <p:cNvPicPr>
            <a:picLocks noChangeAspect="1"/>
          </p:cNvPicPr>
          <p:nvPr/>
        </p:nvPicPr>
        <p:blipFill>
          <a:blip r:embed="rId3"/>
          <a:stretch>
            <a:fillRect/>
          </a:stretch>
        </p:blipFill>
        <p:spPr>
          <a:xfrm>
            <a:off x="0" y="0"/>
            <a:ext cx="4791456" cy="6858000"/>
          </a:xfrm>
          <a:prstGeom prst="rect">
            <a:avLst/>
          </a:prstGeom>
        </p:spPr>
      </p:pic>
      <p:sp>
        <p:nvSpPr>
          <p:cNvPr id="3" name="Rectangle 2"/>
          <p:cNvSpPr/>
          <p:nvPr/>
        </p:nvSpPr>
        <p:spPr>
          <a:xfrm>
            <a:off x="4791456" y="0"/>
            <a:ext cx="82296"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3752" y="0"/>
            <a:ext cx="54864" cy="6858000"/>
          </a:xfrm>
          <a:prstGeom prst="rect">
            <a:avLst/>
          </a:prstGeom>
          <a:solidFill>
            <a:srgbClr val="A6D6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124141" y="1368533"/>
            <a:ext cx="7011100" cy="2191369"/>
          </a:xfrm>
          <a:prstGeom prst="rect">
            <a:avLst/>
          </a:prstGeom>
          <a:noFill/>
        </p:spPr>
        <p:txBody>
          <a:bodyPr wrap="square" lIns="36576" tIns="18288" rIns="36576" bIns="18288" anchor="t">
            <a:spAutoFit/>
          </a:bodyPr>
          <a:lstStyle/>
          <a:p>
            <a:pPr algn="ctr"/>
            <a:r>
              <a:rPr lang="it-IT" sz="2800" b="1" dirty="0">
                <a:solidFill>
                  <a:srgbClr val="334674"/>
                </a:solidFill>
                <a:latin typeface="Aptos"/>
              </a:rPr>
              <a:t>MISURAZIONE DELLA LUNGHEZZA TOTALE DELL’INTESTINO TENUE (TSBL) CON TC E RM, RICOSTRUZIONE 3D E SVILUPPO DI STRUMENTO DI IA IN PAZIENTI CANDIDATI A CHIRURGICA BARIATRICA</a:t>
            </a:r>
            <a:endParaRPr sz="2800" b="1" dirty="0">
              <a:solidFill>
                <a:srgbClr val="334674"/>
              </a:solidFill>
              <a:latin typeface="Aptos"/>
            </a:endParaRPr>
          </a:p>
        </p:txBody>
      </p:sp>
      <p:sp>
        <p:nvSpPr>
          <p:cNvPr id="6" name="TextBox 5"/>
          <p:cNvSpPr txBox="1"/>
          <p:nvPr/>
        </p:nvSpPr>
        <p:spPr>
          <a:xfrm>
            <a:off x="5124141" y="3932481"/>
            <a:ext cx="6843007" cy="2437590"/>
          </a:xfrm>
          <a:prstGeom prst="rect">
            <a:avLst/>
          </a:prstGeom>
          <a:noFill/>
        </p:spPr>
        <p:txBody>
          <a:bodyPr wrap="square" lIns="36576" tIns="18288" rIns="36576" bIns="18288" anchor="t">
            <a:spAutoFit/>
          </a:bodyPr>
          <a:lstStyle/>
          <a:p>
            <a:pPr algn="ctr"/>
            <a:r>
              <a:rPr lang="it-IT" sz="2400" b="1" dirty="0">
                <a:solidFill>
                  <a:schemeClr val="accent1"/>
                </a:solidFill>
                <a:latin typeface="Aptos"/>
              </a:rPr>
              <a:t>Relatore: Dr.ssa Beatrice De Luca</a:t>
            </a:r>
          </a:p>
          <a:p>
            <a:pPr algn="ctr"/>
            <a:endParaRPr lang="it-IT" sz="2400" b="1" dirty="0">
              <a:solidFill>
                <a:schemeClr val="accent1"/>
              </a:solidFill>
              <a:latin typeface="Aptos"/>
            </a:endParaRPr>
          </a:p>
          <a:p>
            <a:pPr algn="ctr"/>
            <a:r>
              <a:rPr lang="it-IT" sz="1800" b="1" dirty="0" err="1">
                <a:solidFill>
                  <a:schemeClr val="accent1"/>
                </a:solidFill>
                <a:latin typeface="Aptos"/>
              </a:rPr>
              <a:t>B.De</a:t>
            </a:r>
            <a:r>
              <a:rPr lang="it-IT" sz="1800" b="1" dirty="0">
                <a:solidFill>
                  <a:schemeClr val="accent1"/>
                </a:solidFill>
                <a:latin typeface="Aptos"/>
              </a:rPr>
              <a:t> Luca, S. </a:t>
            </a:r>
            <a:r>
              <a:rPr lang="it-IT" sz="1800" b="1" dirty="0" err="1">
                <a:solidFill>
                  <a:schemeClr val="accent1"/>
                </a:solidFill>
                <a:latin typeface="Aptos"/>
              </a:rPr>
              <a:t>Manella</a:t>
            </a:r>
            <a:r>
              <a:rPr lang="it-IT" sz="1800" b="1" dirty="0">
                <a:solidFill>
                  <a:schemeClr val="accent1"/>
                </a:solidFill>
                <a:latin typeface="Aptos"/>
              </a:rPr>
              <a:t>, E. Marcelli, F.M. Carrano, N. Petrucciani, </a:t>
            </a:r>
            <a:r>
              <a:rPr lang="it-IT" sz="1800" b="1" dirty="0" err="1">
                <a:solidFill>
                  <a:schemeClr val="accent1"/>
                </a:solidFill>
                <a:latin typeface="Aptos"/>
              </a:rPr>
              <a:t>M.Zerunian</a:t>
            </a:r>
            <a:r>
              <a:rPr lang="it-IT" sz="1800" b="1" dirty="0">
                <a:solidFill>
                  <a:schemeClr val="accent1"/>
                </a:solidFill>
                <a:latin typeface="Aptos"/>
              </a:rPr>
              <a:t>, </a:t>
            </a:r>
            <a:r>
              <a:rPr lang="it-IT" sz="1800" b="1" dirty="0" err="1">
                <a:solidFill>
                  <a:schemeClr val="accent1"/>
                </a:solidFill>
                <a:latin typeface="Aptos"/>
              </a:rPr>
              <a:t>C.Fontanella</a:t>
            </a:r>
            <a:r>
              <a:rPr lang="it-IT" sz="1800" b="1" dirty="0">
                <a:solidFill>
                  <a:schemeClr val="accent1"/>
                </a:solidFill>
                <a:latin typeface="Aptos"/>
              </a:rPr>
              <a:t>, </a:t>
            </a:r>
            <a:r>
              <a:rPr lang="it-IT" sz="1800" b="1" dirty="0" err="1">
                <a:solidFill>
                  <a:schemeClr val="accent1"/>
                </a:solidFill>
                <a:latin typeface="Aptos"/>
              </a:rPr>
              <a:t>M.Forletto</a:t>
            </a:r>
            <a:r>
              <a:rPr lang="it-IT" sz="1800" b="1" dirty="0">
                <a:solidFill>
                  <a:schemeClr val="accent1"/>
                </a:solidFill>
                <a:latin typeface="Aptos"/>
              </a:rPr>
              <a:t>, </a:t>
            </a:r>
            <a:r>
              <a:rPr lang="it-IT" sz="1800" b="1" dirty="0" err="1">
                <a:solidFill>
                  <a:schemeClr val="accent1"/>
                </a:solidFill>
                <a:latin typeface="Aptos"/>
              </a:rPr>
              <a:t>M.Mascolini</a:t>
            </a:r>
            <a:r>
              <a:rPr lang="it-IT" sz="1800" b="1" dirty="0">
                <a:solidFill>
                  <a:schemeClr val="accent1"/>
                </a:solidFill>
                <a:latin typeface="Aptos"/>
              </a:rPr>
              <a:t>, </a:t>
            </a:r>
            <a:r>
              <a:rPr lang="it-IT" sz="1800" b="1" dirty="0" err="1">
                <a:solidFill>
                  <a:schemeClr val="accent1"/>
                </a:solidFill>
                <a:latin typeface="Aptos"/>
              </a:rPr>
              <a:t>A.Berardi</a:t>
            </a:r>
            <a:r>
              <a:rPr lang="it-IT" sz="1800" b="1" dirty="0">
                <a:solidFill>
                  <a:schemeClr val="accent1"/>
                </a:solidFill>
                <a:latin typeface="Aptos"/>
              </a:rPr>
              <a:t>, </a:t>
            </a:r>
            <a:r>
              <a:rPr lang="it-IT" sz="1800" b="1" dirty="0" err="1">
                <a:solidFill>
                  <a:schemeClr val="accent1"/>
                </a:solidFill>
                <a:latin typeface="Aptos"/>
              </a:rPr>
              <a:t>I.Toniolo</a:t>
            </a:r>
            <a:r>
              <a:rPr lang="it-IT" sz="1800" b="1" dirty="0">
                <a:solidFill>
                  <a:schemeClr val="accent1"/>
                </a:solidFill>
                <a:latin typeface="Aptos"/>
              </a:rPr>
              <a:t>, </a:t>
            </a:r>
            <a:r>
              <a:rPr lang="it-IT" sz="1800" b="1" dirty="0" err="1">
                <a:solidFill>
                  <a:schemeClr val="accent1"/>
                </a:solidFill>
                <a:latin typeface="Aptos"/>
              </a:rPr>
              <a:t>M.Musella</a:t>
            </a:r>
            <a:r>
              <a:rPr lang="it-IT" sz="1800" b="1" dirty="0">
                <a:solidFill>
                  <a:schemeClr val="accent1"/>
                </a:solidFill>
                <a:latin typeface="Aptos"/>
              </a:rPr>
              <a:t>, </a:t>
            </a:r>
            <a:r>
              <a:rPr lang="it-IT" sz="1800" b="1" dirty="0" err="1">
                <a:solidFill>
                  <a:schemeClr val="accent1"/>
                </a:solidFill>
                <a:latin typeface="Aptos"/>
              </a:rPr>
              <a:t>N.Velotti</a:t>
            </a:r>
            <a:r>
              <a:rPr lang="it-IT" sz="1800" b="1" dirty="0">
                <a:solidFill>
                  <a:schemeClr val="accent1"/>
                </a:solidFill>
                <a:latin typeface="Aptos"/>
              </a:rPr>
              <a:t>, </a:t>
            </a:r>
            <a:r>
              <a:rPr lang="it-IT" sz="1800" b="1" dirty="0" err="1">
                <a:solidFill>
                  <a:schemeClr val="accent1"/>
                </a:solidFill>
                <a:latin typeface="Aptos"/>
              </a:rPr>
              <a:t>M.Floris</a:t>
            </a:r>
            <a:r>
              <a:rPr lang="it-IT" sz="1800" b="1" dirty="0">
                <a:solidFill>
                  <a:schemeClr val="accent1"/>
                </a:solidFill>
                <a:latin typeface="Aptos"/>
              </a:rPr>
              <a:t>, </a:t>
            </a:r>
            <a:r>
              <a:rPr lang="it-IT" sz="1800" b="1" dirty="0" err="1">
                <a:solidFill>
                  <a:schemeClr val="accent1"/>
                </a:solidFill>
                <a:latin typeface="Aptos"/>
              </a:rPr>
              <a:t>G.Silecchia</a:t>
            </a:r>
            <a:r>
              <a:rPr lang="it-IT" sz="1800" b="1" dirty="0">
                <a:solidFill>
                  <a:schemeClr val="accent1"/>
                </a:solidFill>
                <a:latin typeface="Aptos"/>
              </a:rPr>
              <a:t>. </a:t>
            </a:r>
          </a:p>
          <a:p>
            <a:pPr algn="ctr"/>
            <a:endParaRPr lang="it-IT" b="1" dirty="0">
              <a:solidFill>
                <a:schemeClr val="accent1"/>
              </a:solidFill>
              <a:latin typeface="Aptos"/>
            </a:endParaRPr>
          </a:p>
          <a:p>
            <a:pPr algn="ctr"/>
            <a:r>
              <a:rPr lang="it-IT" sz="1800" b="1" dirty="0">
                <a:solidFill>
                  <a:schemeClr val="accent1"/>
                </a:solidFill>
                <a:latin typeface="Aptos"/>
              </a:rPr>
              <a:t>Università degli Studi La Sapienza</a:t>
            </a:r>
          </a:p>
          <a:p>
            <a:pPr algn="ctr"/>
            <a:r>
              <a:rPr lang="it-IT" sz="1800" b="1" dirty="0">
                <a:solidFill>
                  <a:schemeClr val="accent1"/>
                </a:solidFill>
                <a:latin typeface="Aptos"/>
              </a:rPr>
              <a:t>Ospedale Sant’Andrea, Roma</a:t>
            </a:r>
          </a:p>
        </p:txBody>
      </p:sp>
      <p:pic>
        <p:nvPicPr>
          <p:cNvPr id="8" name="Picture 8" descr="A close-up of a logo&#10;&#10;Description automatically generated">
            <a:extLst>
              <a:ext uri="{FF2B5EF4-FFF2-40B4-BE49-F238E27FC236}">
                <a16:creationId xmlns:a16="http://schemas.microsoft.com/office/drawing/2014/main" id="{EC885987-078A-0947-760C-3206FD35BF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7557" y="10598"/>
            <a:ext cx="2822123" cy="84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3D94C-8681-A44D-C756-312CA9751CA0}"/>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CD675CBF-84FB-5909-C0B7-A72595FB2613}"/>
              </a:ext>
            </a:extLst>
          </p:cNvPr>
          <p:cNvSpPr/>
          <p:nvPr/>
        </p:nvSpPr>
        <p:spPr>
          <a:xfrm>
            <a:off x="691116" y="289553"/>
            <a:ext cx="2893748" cy="728743"/>
          </a:xfrm>
          <a:prstGeom prst="rect">
            <a:avLst/>
          </a:prstGeom>
          <a:noFill/>
          <a:ln/>
        </p:spPr>
        <p:txBody>
          <a:bodyPr wrap="square" lIns="381" tIns="381" rIns="381" bIns="381" rtlCol="0" anchor="t">
            <a:normAutofit/>
          </a:bodyPr>
          <a:lstStyle/>
          <a:p>
            <a:pPr marL="0" indent="0" algn="ctr">
              <a:buNone/>
            </a:pPr>
            <a:endParaRPr lang="en-US" sz="2500" b="1" dirty="0">
              <a:solidFill>
                <a:srgbClr val="3A4E80"/>
              </a:solidFill>
              <a:latin typeface="Aptos Display" pitchFamily="34" charset="0"/>
              <a:ea typeface="Aptos Display" pitchFamily="34" charset="-122"/>
              <a:cs typeface="Aptos Display" pitchFamily="34" charset="-120"/>
            </a:endParaRPr>
          </a:p>
        </p:txBody>
      </p:sp>
      <p:sp>
        <p:nvSpPr>
          <p:cNvPr id="5" name="Shape 2">
            <a:extLst>
              <a:ext uri="{FF2B5EF4-FFF2-40B4-BE49-F238E27FC236}">
                <a16:creationId xmlns:a16="http://schemas.microsoft.com/office/drawing/2014/main" id="{4105D841-378D-FB5D-98A9-FE61A9FE3FF8}"/>
              </a:ext>
            </a:extLst>
          </p:cNvPr>
          <p:cNvSpPr/>
          <p:nvPr/>
        </p:nvSpPr>
        <p:spPr>
          <a:xfrm>
            <a:off x="1033646" y="1155602"/>
            <a:ext cx="3931920" cy="0"/>
          </a:xfrm>
          <a:prstGeom prst="line">
            <a:avLst/>
          </a:prstGeom>
          <a:noFill/>
          <a:ln w="16510">
            <a:solidFill>
              <a:srgbClr val="A4D3CF"/>
            </a:solidFill>
            <a:prstDash val="solid"/>
            <a:headEnd type="none"/>
            <a:tailEnd type="none"/>
          </a:ln>
        </p:spPr>
        <p:txBody>
          <a:bodyPr/>
          <a:lstStyle/>
          <a:p>
            <a:endParaRPr lang="it-IT"/>
          </a:p>
        </p:txBody>
      </p:sp>
      <p:pic>
        <p:nvPicPr>
          <p:cNvPr id="6" name="Picture 1" descr="sicob_mosaic_vstrip.png">
            <a:extLst>
              <a:ext uri="{FF2B5EF4-FFF2-40B4-BE49-F238E27FC236}">
                <a16:creationId xmlns:a16="http://schemas.microsoft.com/office/drawing/2014/main" id="{7B523D05-983C-D108-91E5-7F156DE85B4A}"/>
              </a:ext>
            </a:extLst>
          </p:cNvPr>
          <p:cNvPicPr>
            <a:picLocks noChangeAspect="1"/>
          </p:cNvPicPr>
          <p:nvPr/>
        </p:nvPicPr>
        <p:blipFill>
          <a:blip r:embed="rId3"/>
          <a:stretch>
            <a:fillRect/>
          </a:stretch>
        </p:blipFill>
        <p:spPr>
          <a:xfrm>
            <a:off x="0" y="0"/>
            <a:ext cx="691116" cy="6858000"/>
          </a:xfrm>
          <a:prstGeom prst="rect">
            <a:avLst/>
          </a:prstGeom>
        </p:spPr>
      </p:pic>
      <p:sp>
        <p:nvSpPr>
          <p:cNvPr id="7" name="CasellaDiTesto 6">
            <a:extLst>
              <a:ext uri="{FF2B5EF4-FFF2-40B4-BE49-F238E27FC236}">
                <a16:creationId xmlns:a16="http://schemas.microsoft.com/office/drawing/2014/main" id="{2AD68731-93A2-0DDA-7956-E6B235E13C3F}"/>
              </a:ext>
            </a:extLst>
          </p:cNvPr>
          <p:cNvSpPr txBox="1"/>
          <p:nvPr/>
        </p:nvSpPr>
        <p:spPr>
          <a:xfrm>
            <a:off x="1033646" y="506974"/>
            <a:ext cx="4171400" cy="584775"/>
          </a:xfrm>
          <a:prstGeom prst="rect">
            <a:avLst/>
          </a:prstGeom>
          <a:noFill/>
        </p:spPr>
        <p:txBody>
          <a:bodyPr wrap="square" rtlCol="0">
            <a:spAutoFit/>
          </a:bodyPr>
          <a:lstStyle/>
          <a:p>
            <a:r>
              <a:rPr lang="it-IT" sz="3200" dirty="0"/>
              <a:t> No disclosure</a:t>
            </a:r>
          </a:p>
        </p:txBody>
      </p:sp>
      <p:pic>
        <p:nvPicPr>
          <p:cNvPr id="1026" name="Picture 2" descr="SICOB — Science, Care, Innovation">
            <a:extLst>
              <a:ext uri="{FF2B5EF4-FFF2-40B4-BE49-F238E27FC236}">
                <a16:creationId xmlns:a16="http://schemas.microsoft.com/office/drawing/2014/main" id="{547518DF-BF8C-14FB-5BDD-47A1D72766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38338" y="5404338"/>
            <a:ext cx="1453662" cy="145366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8" descr="A close-up of a logo&#10;&#10;Description automatically generated">
            <a:extLst>
              <a:ext uri="{FF2B5EF4-FFF2-40B4-BE49-F238E27FC236}">
                <a16:creationId xmlns:a16="http://schemas.microsoft.com/office/drawing/2014/main" id="{BE893684-4294-99A4-7F51-8361882049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87557" y="10598"/>
            <a:ext cx="2822123" cy="84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a:extLst>
              <a:ext uri="{FF2B5EF4-FFF2-40B4-BE49-F238E27FC236}">
                <a16:creationId xmlns:a16="http://schemas.microsoft.com/office/drawing/2014/main" id="{E787E03D-5CAC-6CE1-8A38-2D8EA02FE2B0}"/>
              </a:ext>
            </a:extLst>
          </p:cNvPr>
          <p:cNvSpPr txBox="1"/>
          <p:nvPr/>
        </p:nvSpPr>
        <p:spPr>
          <a:xfrm>
            <a:off x="1033646" y="1668025"/>
            <a:ext cx="10976034" cy="3939540"/>
          </a:xfrm>
          <a:prstGeom prst="rect">
            <a:avLst/>
          </a:prstGeom>
          <a:noFill/>
        </p:spPr>
        <p:txBody>
          <a:bodyPr wrap="square">
            <a:spAutoFit/>
          </a:bodyPr>
          <a:lstStyle/>
          <a:p>
            <a:r>
              <a:rPr lang="en-US" dirty="0">
                <a:latin typeface="Montserrat" pitchFamily="2" charset="77"/>
              </a:rPr>
              <a:t>Department of Medical and Surgical Sciences and Translational Medicine, Sapienza University of Rome, Italy;</a:t>
            </a:r>
            <a:br>
              <a:rPr lang="en-US" dirty="0">
                <a:latin typeface="Montserrat" pitchFamily="2" charset="77"/>
              </a:rPr>
            </a:br>
            <a:r>
              <a:rPr lang="en-US" dirty="0">
                <a:latin typeface="Montserrat" pitchFamily="2" charset="77"/>
              </a:rPr>
              <a:t>Department of Industrial Engineering, University of Padova, Padova, Italy;</a:t>
            </a:r>
            <a:endParaRPr lang="it-IT" dirty="0">
              <a:latin typeface="Montserrat" pitchFamily="2" charset="77"/>
            </a:endParaRPr>
          </a:p>
          <a:p>
            <a:r>
              <a:rPr lang="en-US" dirty="0">
                <a:latin typeface="Montserrat" pitchFamily="2" charset="77"/>
              </a:rPr>
              <a:t>Centre for Mechanics of Biological Materials, University of Padova, Padova, Italy.</a:t>
            </a:r>
            <a:endParaRPr lang="it-IT" dirty="0">
              <a:latin typeface="Montserrat" pitchFamily="2" charset="77"/>
            </a:endParaRPr>
          </a:p>
          <a:p>
            <a:r>
              <a:rPr lang="en-US" dirty="0">
                <a:latin typeface="Montserrat" pitchFamily="2" charset="77"/>
              </a:rPr>
              <a:t> Bariatric Surgery Unit, University-Hospital of Padova, Italy;</a:t>
            </a:r>
          </a:p>
          <a:p>
            <a:r>
              <a:rPr lang="en-US" dirty="0">
                <a:latin typeface="Montserrat" pitchFamily="2" charset="77"/>
              </a:rPr>
              <a:t>Department of Advanced Biomedical Sciences, University of Naples Federico II, Italy.</a:t>
            </a:r>
          </a:p>
          <a:p>
            <a:endParaRPr lang="en-US" dirty="0">
              <a:latin typeface="Montserrat" pitchFamily="2" charset="77"/>
            </a:endParaRPr>
          </a:p>
          <a:p>
            <a:endParaRPr lang="en-US" sz="1600" dirty="0">
              <a:latin typeface="Montserrat" pitchFamily="2" charset="77"/>
            </a:endParaRPr>
          </a:p>
          <a:p>
            <a:pPr algn="just"/>
            <a:r>
              <a:rPr lang="it-IT" dirty="0">
                <a:solidFill>
                  <a:schemeClr val="accent1"/>
                </a:solidFill>
                <a:latin typeface="Montserrat" pitchFamily="2" charset="77"/>
              </a:rPr>
              <a:t>ACKNOWLEDGMENT: </a:t>
            </a:r>
            <a:r>
              <a:rPr lang="en-US" dirty="0">
                <a:latin typeface="Montserrat" pitchFamily="2" charset="77"/>
              </a:rPr>
              <a:t>This work was supported by the National Recovery and Resilience Plan, Mission 4, Component 2, Investment 1.1, by the Italian Ministry of University and Research, funded by the European Union Next Generation EU. “SBOM-AI: Set up and validation of total small bowel length measurement using computed tomography and</a:t>
            </a:r>
          </a:p>
          <a:p>
            <a:pPr algn="just"/>
            <a:r>
              <a:rPr lang="en-US" dirty="0">
                <a:latin typeface="Montserrat" pitchFamily="2" charset="77"/>
              </a:rPr>
              <a:t>magnetic resonance imaging with 3D reconstruction and artificial intelligence tool in obese patients candidates to metabolic surgery.” Grant number 2022MPAE29_003</a:t>
            </a:r>
            <a:endParaRPr lang="it-IT" dirty="0">
              <a:latin typeface="Montserrat" pitchFamily="2" charset="77"/>
            </a:endParaRPr>
          </a:p>
        </p:txBody>
      </p:sp>
    </p:spTree>
    <p:extLst>
      <p:ext uri="{BB962C8B-B14F-4D97-AF65-F5344CB8AC3E}">
        <p14:creationId xmlns:p14="http://schemas.microsoft.com/office/powerpoint/2010/main" val="3124122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sicob_mosaic_vstrip.png"/>
          <p:cNvPicPr>
            <a:picLocks noChangeAspect="1"/>
          </p:cNvPicPr>
          <p:nvPr/>
        </p:nvPicPr>
        <p:blipFill>
          <a:blip r:embed="rId2"/>
          <a:stretch>
            <a:fillRect/>
          </a:stretch>
        </p:blipFill>
        <p:spPr>
          <a:xfrm>
            <a:off x="0" y="0"/>
            <a:ext cx="502920" cy="6858000"/>
          </a:xfrm>
          <a:prstGeom prst="rect">
            <a:avLst/>
          </a:prstGeom>
        </p:spPr>
      </p:pic>
      <p:sp>
        <p:nvSpPr>
          <p:cNvPr id="3" name="Rectangle 2"/>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p:cNvCxnSpPr/>
          <p:nvPr/>
        </p:nvCxnSpPr>
        <p:spPr>
          <a:xfrm>
            <a:off x="1522476" y="6299354"/>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0561320" y="6473952"/>
            <a:ext cx="411480" cy="201168"/>
          </a:xfrm>
          <a:prstGeom prst="rect">
            <a:avLst/>
          </a:prstGeom>
          <a:noFill/>
        </p:spPr>
        <p:txBody>
          <a:bodyPr wrap="square" lIns="36576" tIns="18288" rIns="36576" bIns="18288" anchor="t">
            <a:spAutoFit/>
          </a:bodyPr>
          <a:lstStyle/>
          <a:p>
            <a:pPr algn="r"/>
            <a:r>
              <a:rPr sz="750" b="0">
                <a:solidFill>
                  <a:srgbClr val="697588"/>
                </a:solidFill>
                <a:latin typeface="Aptos"/>
              </a:rPr>
              <a:t>3</a:t>
            </a:r>
          </a:p>
        </p:txBody>
      </p:sp>
      <p:sp>
        <p:nvSpPr>
          <p:cNvPr id="8" name="TextBox 7"/>
          <p:cNvSpPr txBox="1"/>
          <p:nvPr/>
        </p:nvSpPr>
        <p:spPr>
          <a:xfrm>
            <a:off x="4881041" y="125157"/>
            <a:ext cx="3222397" cy="590931"/>
          </a:xfrm>
          <a:prstGeom prst="rect">
            <a:avLst/>
          </a:prstGeom>
          <a:noFill/>
        </p:spPr>
        <p:txBody>
          <a:bodyPr wrap="square" lIns="36576" tIns="18288" rIns="36576" bIns="18288" anchor="t">
            <a:spAutoFit/>
          </a:bodyPr>
          <a:lstStyle/>
          <a:p>
            <a:pPr algn="l"/>
            <a:r>
              <a:rPr lang="it-IT" sz="3600" b="1" dirty="0">
                <a:solidFill>
                  <a:srgbClr val="334674"/>
                </a:solidFill>
                <a:latin typeface="Aptos"/>
              </a:rPr>
              <a:t>BACKGROUND</a:t>
            </a:r>
            <a:endParaRPr sz="2500" b="1" dirty="0">
              <a:solidFill>
                <a:srgbClr val="334674"/>
              </a:solidFill>
              <a:latin typeface="Aptos"/>
            </a:endParaRPr>
          </a:p>
        </p:txBody>
      </p:sp>
      <p:cxnSp>
        <p:nvCxnSpPr>
          <p:cNvPr id="9" name="Connector 8"/>
          <p:cNvCxnSpPr/>
          <p:nvPr/>
        </p:nvCxnSpPr>
        <p:spPr>
          <a:xfrm>
            <a:off x="3908455" y="777240"/>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132320" y="2880360"/>
            <a:ext cx="2834640" cy="457200"/>
          </a:xfrm>
          <a:prstGeom prst="rect">
            <a:avLst/>
          </a:prstGeom>
          <a:noFill/>
        </p:spPr>
        <p:txBody>
          <a:bodyPr wrap="square" lIns="36576" tIns="18288" rIns="36576" bIns="18288" anchor="t">
            <a:spAutoFit/>
          </a:bodyPr>
          <a:lstStyle/>
          <a:p>
            <a:pPr algn="ctr"/>
            <a:r>
              <a:rPr sz="1600" b="1">
                <a:solidFill>
                  <a:srgbClr val="008E9A"/>
                </a:solidFill>
                <a:latin typeface="Aptos"/>
              </a:rPr>
              <a:t>INSERIRE FIGURA / GRAFICO</a:t>
            </a:r>
          </a:p>
        </p:txBody>
      </p:sp>
      <p:sp>
        <p:nvSpPr>
          <p:cNvPr id="16" name="TextBox 15"/>
          <p:cNvSpPr txBox="1"/>
          <p:nvPr/>
        </p:nvSpPr>
        <p:spPr>
          <a:xfrm>
            <a:off x="6629400" y="3401568"/>
            <a:ext cx="3657600" cy="320040"/>
          </a:xfrm>
          <a:prstGeom prst="rect">
            <a:avLst/>
          </a:prstGeom>
          <a:noFill/>
        </p:spPr>
        <p:txBody>
          <a:bodyPr wrap="square" lIns="36576" tIns="18288" rIns="36576" bIns="18288" anchor="t">
            <a:spAutoFit/>
          </a:bodyPr>
          <a:lstStyle/>
          <a:p>
            <a:pPr algn="ctr"/>
            <a:r>
              <a:rPr sz="1000" b="0">
                <a:solidFill>
                  <a:srgbClr val="697588"/>
                </a:solidFill>
                <a:latin typeface="Aptos"/>
              </a:rPr>
              <a:t>es. flowchart, immagine chirurgica, grafico risultati</a:t>
            </a:r>
          </a:p>
        </p:txBody>
      </p:sp>
      <p:sp>
        <p:nvSpPr>
          <p:cNvPr id="17" name="Rounded Rectangle 16"/>
          <p:cNvSpPr/>
          <p:nvPr/>
        </p:nvSpPr>
        <p:spPr>
          <a:xfrm>
            <a:off x="6263640" y="5212080"/>
            <a:ext cx="4434840" cy="256032"/>
          </a:xfrm>
          <a:prstGeom prst="roundRect">
            <a:avLst/>
          </a:prstGeom>
          <a:solidFill>
            <a:srgbClr val="E9F6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46520" y="5239512"/>
            <a:ext cx="4069080" cy="164592"/>
          </a:xfrm>
          <a:prstGeom prst="rect">
            <a:avLst/>
          </a:prstGeom>
          <a:noFill/>
        </p:spPr>
        <p:txBody>
          <a:bodyPr wrap="square" lIns="36576" tIns="18288" rIns="36576" bIns="18288" anchor="t">
            <a:spAutoFit/>
          </a:bodyPr>
          <a:lstStyle/>
          <a:p>
            <a:pPr algn="ctr"/>
            <a:r>
              <a:rPr sz="850" b="0">
                <a:solidFill>
                  <a:srgbClr val="697588"/>
                </a:solidFill>
                <a:latin typeface="Aptos"/>
              </a:rPr>
              <a:t>Legenda / nota breve</a:t>
            </a:r>
          </a:p>
        </p:txBody>
      </p:sp>
      <p:graphicFrame>
        <p:nvGraphicFramePr>
          <p:cNvPr id="19" name="CasellaDiTesto 5">
            <a:extLst>
              <a:ext uri="{FF2B5EF4-FFF2-40B4-BE49-F238E27FC236}">
                <a16:creationId xmlns:a16="http://schemas.microsoft.com/office/drawing/2014/main" id="{FA3E3CB9-1356-9D1A-8EC7-B7B7A9A92727}"/>
              </a:ext>
            </a:extLst>
          </p:cNvPr>
          <p:cNvGraphicFramePr/>
          <p:nvPr>
            <p:extLst>
              <p:ext uri="{D42A27DB-BD31-4B8C-83A1-F6EECF244321}">
                <p14:modId xmlns:p14="http://schemas.microsoft.com/office/powerpoint/2010/main" val="2768248650"/>
              </p:ext>
            </p:extLst>
          </p:nvPr>
        </p:nvGraphicFramePr>
        <p:xfrm>
          <a:off x="1522476" y="1029144"/>
          <a:ext cx="10009632" cy="489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CasellaDiTesto 20">
            <a:extLst>
              <a:ext uri="{FF2B5EF4-FFF2-40B4-BE49-F238E27FC236}">
                <a16:creationId xmlns:a16="http://schemas.microsoft.com/office/drawing/2014/main" id="{79570492-0564-0755-E1C4-ABA8080B2013}"/>
              </a:ext>
            </a:extLst>
          </p:cNvPr>
          <p:cNvSpPr txBox="1"/>
          <p:nvPr/>
        </p:nvSpPr>
        <p:spPr>
          <a:xfrm>
            <a:off x="1312694" y="6334780"/>
            <a:ext cx="9901891" cy="523220"/>
          </a:xfrm>
          <a:prstGeom prst="rect">
            <a:avLst/>
          </a:prstGeom>
          <a:noFill/>
        </p:spPr>
        <p:txBody>
          <a:bodyPr wrap="square">
            <a:spAutoFit/>
          </a:bodyPr>
          <a:lstStyle/>
          <a:p>
            <a:pPr marL="342900" lvl="0" indent="-342900" algn="just">
              <a:buFont typeface="+mj-lt"/>
              <a:buAutoNum type="arabicPeriod"/>
              <a:tabLst>
                <a:tab pos="228600" algn="l"/>
              </a:tabLst>
            </a:pPr>
            <a:r>
              <a:rPr lang="en-GB" sz="1400" dirty="0">
                <a:effectLst/>
                <a:latin typeface="Montserrat" pitchFamily="2" charset="77"/>
                <a:ea typeface="Times New Roman" panose="02020603050405020304" pitchFamily="18" charset="0"/>
              </a:rPr>
              <a:t>M.V. </a:t>
            </a:r>
            <a:r>
              <a:rPr lang="en-GB" sz="1400" dirty="0" err="1">
                <a:effectLst/>
                <a:latin typeface="Montserrat" pitchFamily="2" charset="77"/>
                <a:ea typeface="Times New Roman" panose="02020603050405020304" pitchFamily="18" charset="0"/>
              </a:rPr>
              <a:t>Mascolini</a:t>
            </a:r>
            <a:r>
              <a:rPr lang="en-GB" sz="1400" dirty="0">
                <a:effectLst/>
                <a:latin typeface="Montserrat" pitchFamily="2" charset="77"/>
                <a:ea typeface="Times New Roman" panose="02020603050405020304" pitchFamily="18" charset="0"/>
              </a:rPr>
              <a:t> </a:t>
            </a:r>
            <a:r>
              <a:rPr lang="en-GB" sz="1400" i="1" dirty="0">
                <a:effectLst/>
                <a:latin typeface="Montserrat" pitchFamily="2" charset="77"/>
                <a:ea typeface="Times New Roman" panose="02020603050405020304" pitchFamily="18" charset="0"/>
              </a:rPr>
              <a:t>et al</a:t>
            </a:r>
            <a:r>
              <a:rPr lang="en-GB" sz="1400" dirty="0">
                <a:effectLst/>
                <a:latin typeface="Montserrat" pitchFamily="2" charset="77"/>
                <a:ea typeface="Times New Roman" panose="02020603050405020304" pitchFamily="18" charset="0"/>
              </a:rPr>
              <a:t>., “A comprehensive review of small bowel length measurement: methodological challenges and variability factors” </a:t>
            </a:r>
            <a:r>
              <a:rPr lang="en-GB" sz="1400" i="1" dirty="0">
                <a:effectLst/>
                <a:latin typeface="Montserrat" pitchFamily="2" charset="77"/>
                <a:ea typeface="Times New Roman" panose="02020603050405020304" pitchFamily="18" charset="0"/>
              </a:rPr>
              <a:t>Prog. Biomed- Eng., </a:t>
            </a:r>
            <a:r>
              <a:rPr lang="en-GB" sz="1400" dirty="0">
                <a:effectLst/>
                <a:latin typeface="Montserrat" pitchFamily="2" charset="77"/>
                <a:ea typeface="Times New Roman" panose="02020603050405020304" pitchFamily="18" charset="0"/>
              </a:rPr>
              <a:t>7, 032008, 2025</a:t>
            </a:r>
            <a:endParaRPr lang="it-IT" sz="1400" dirty="0">
              <a:effectLst/>
              <a:latin typeface="Montserrat" pitchFamily="2" charset="77"/>
              <a:ea typeface="Times New Roman" panose="02020603050405020304" pitchFamily="18" charset="0"/>
            </a:endParaRPr>
          </a:p>
        </p:txBody>
      </p:sp>
      <p:pic>
        <p:nvPicPr>
          <p:cNvPr id="4" name="Picture 8" descr="A close-up of a logo&#10;&#10;Description automatically generated">
            <a:extLst>
              <a:ext uri="{FF2B5EF4-FFF2-40B4-BE49-F238E27FC236}">
                <a16:creationId xmlns:a16="http://schemas.microsoft.com/office/drawing/2014/main" id="{2503899B-E28C-38A2-A881-867FDF8C01F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87557" y="10598"/>
            <a:ext cx="2822123" cy="84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sicob_mosaic_vstrip.png"/>
          <p:cNvPicPr>
            <a:picLocks noChangeAspect="1"/>
          </p:cNvPicPr>
          <p:nvPr/>
        </p:nvPicPr>
        <p:blipFill>
          <a:blip r:embed="rId2"/>
          <a:stretch>
            <a:fillRect/>
          </a:stretch>
        </p:blipFill>
        <p:spPr>
          <a:xfrm>
            <a:off x="0" y="0"/>
            <a:ext cx="502920" cy="6858000"/>
          </a:xfrm>
          <a:prstGeom prst="rect">
            <a:avLst/>
          </a:prstGeom>
        </p:spPr>
      </p:pic>
      <p:sp>
        <p:nvSpPr>
          <p:cNvPr id="3" name="Rectangle 2"/>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p:cNvCxnSpPr/>
          <p:nvPr/>
        </p:nvCxnSpPr>
        <p:spPr>
          <a:xfrm>
            <a:off x="1416550" y="6627502"/>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0561320" y="6473952"/>
            <a:ext cx="411480" cy="201168"/>
          </a:xfrm>
          <a:prstGeom prst="rect">
            <a:avLst/>
          </a:prstGeom>
          <a:noFill/>
        </p:spPr>
        <p:txBody>
          <a:bodyPr wrap="square" lIns="36576" tIns="18288" rIns="36576" bIns="18288" anchor="t">
            <a:spAutoFit/>
          </a:bodyPr>
          <a:lstStyle/>
          <a:p>
            <a:pPr algn="r"/>
            <a:r>
              <a:rPr sz="750" b="0">
                <a:solidFill>
                  <a:srgbClr val="697588"/>
                </a:solidFill>
                <a:latin typeface="Aptos"/>
              </a:rPr>
              <a:t>2</a:t>
            </a:r>
          </a:p>
        </p:txBody>
      </p:sp>
      <p:sp>
        <p:nvSpPr>
          <p:cNvPr id="8" name="TextBox 7"/>
          <p:cNvSpPr txBox="1"/>
          <p:nvPr/>
        </p:nvSpPr>
        <p:spPr>
          <a:xfrm>
            <a:off x="1324356" y="209796"/>
            <a:ext cx="10867644" cy="421654"/>
          </a:xfrm>
          <a:prstGeom prst="rect">
            <a:avLst/>
          </a:prstGeom>
          <a:noFill/>
        </p:spPr>
        <p:txBody>
          <a:bodyPr wrap="square" lIns="36576" tIns="18288" rIns="36576" bIns="18288" anchor="t">
            <a:spAutoFit/>
          </a:bodyPr>
          <a:lstStyle/>
          <a:p>
            <a:pPr algn="l"/>
            <a:r>
              <a:rPr lang="it-IT" sz="2500" b="1" dirty="0">
                <a:solidFill>
                  <a:srgbClr val="334674"/>
                </a:solidFill>
                <a:latin typeface="Aptos"/>
              </a:rPr>
              <a:t>PERCHE’ LE INFORMAZIONI DELLA TSBL POTREBBE ESSERE CRUCIALI? </a:t>
            </a:r>
            <a:endParaRPr sz="2500" b="1" dirty="0">
              <a:solidFill>
                <a:srgbClr val="334674"/>
              </a:solidFill>
              <a:latin typeface="Aptos"/>
            </a:endParaRPr>
          </a:p>
        </p:txBody>
      </p:sp>
      <p:cxnSp>
        <p:nvCxnSpPr>
          <p:cNvPr id="9" name="Connector 8"/>
          <p:cNvCxnSpPr/>
          <p:nvPr/>
        </p:nvCxnSpPr>
        <p:spPr>
          <a:xfrm>
            <a:off x="4006797" y="795701"/>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1106424" y="2894076"/>
            <a:ext cx="219456" cy="146304"/>
          </a:xfrm>
          <a:prstGeom prst="rect">
            <a:avLst/>
          </a:prstGeom>
          <a:noFill/>
        </p:spPr>
        <p:txBody>
          <a:bodyPr wrap="square" lIns="36576" tIns="18288" rIns="36576" bIns="18288" anchor="t">
            <a:spAutoFit/>
          </a:bodyPr>
          <a:lstStyle/>
          <a:p>
            <a:pPr algn="ctr"/>
            <a:r>
              <a:rPr sz="1000" b="1">
                <a:solidFill>
                  <a:srgbClr val="FFFFFF"/>
                </a:solidFill>
                <a:latin typeface="Aptos"/>
              </a:rPr>
              <a:t>3</a:t>
            </a:r>
          </a:p>
        </p:txBody>
      </p:sp>
      <p:sp>
        <p:nvSpPr>
          <p:cNvPr id="33" name="Text 23">
            <a:extLst>
              <a:ext uri="{FF2B5EF4-FFF2-40B4-BE49-F238E27FC236}">
                <a16:creationId xmlns:a16="http://schemas.microsoft.com/office/drawing/2014/main" id="{C72552FE-2A80-F024-0E0B-B7C41960B6B5}"/>
              </a:ext>
            </a:extLst>
          </p:cNvPr>
          <p:cNvSpPr/>
          <p:nvPr/>
        </p:nvSpPr>
        <p:spPr>
          <a:xfrm>
            <a:off x="1416550" y="5720220"/>
            <a:ext cx="10039390" cy="837449"/>
          </a:xfrm>
          <a:prstGeom prst="rect">
            <a:avLst/>
          </a:prstGeom>
          <a:noFill/>
          <a:ln/>
        </p:spPr>
        <p:txBody>
          <a:bodyPr wrap="square" lIns="381" tIns="381" rIns="381" bIns="381" rtlCol="0" anchor="t">
            <a:normAutofit fontScale="92500"/>
          </a:bodyPr>
          <a:lstStyle/>
          <a:p>
            <a:pPr marL="0" indent="0" algn="ctr">
              <a:buNone/>
            </a:pPr>
            <a:r>
              <a:rPr lang="en-US" sz="2400" b="1" dirty="0">
                <a:solidFill>
                  <a:srgbClr val="3A4E80"/>
                </a:solidFill>
                <a:latin typeface="Aptos" pitchFamily="34" charset="0"/>
                <a:ea typeface="Aptos" pitchFamily="34" charset="-122"/>
                <a:cs typeface="Aptos" pitchFamily="34" charset="-120"/>
              </a:rPr>
              <a:t>TSBL + dati clinici, abitudini alimentari, profilo psicologico, comorbidità, sesso e BMI possono guidare una procedura </a:t>
            </a:r>
            <a:r>
              <a:rPr lang="en-US" sz="2400" b="1" dirty="0" err="1">
                <a:solidFill>
                  <a:srgbClr val="3A4E80"/>
                </a:solidFill>
                <a:highlight>
                  <a:srgbClr val="00FFFF"/>
                </a:highlight>
                <a:latin typeface="Aptos" pitchFamily="34" charset="0"/>
                <a:ea typeface="Aptos" pitchFamily="34" charset="-122"/>
                <a:cs typeface="Aptos" pitchFamily="34" charset="-120"/>
              </a:rPr>
              <a:t>fatta</a:t>
            </a:r>
            <a:r>
              <a:rPr lang="en-US" sz="2400" b="1" dirty="0">
                <a:solidFill>
                  <a:srgbClr val="3A4E80"/>
                </a:solidFill>
                <a:highlight>
                  <a:srgbClr val="00FFFF"/>
                </a:highlight>
                <a:latin typeface="Aptos" pitchFamily="34" charset="0"/>
                <a:ea typeface="Aptos" pitchFamily="34" charset="-122"/>
                <a:cs typeface="Aptos" pitchFamily="34" charset="-120"/>
              </a:rPr>
              <a:t> </a:t>
            </a:r>
            <a:r>
              <a:rPr lang="en-US" sz="2400" b="1" dirty="0" err="1">
                <a:solidFill>
                  <a:srgbClr val="3A4E80"/>
                </a:solidFill>
                <a:highlight>
                  <a:srgbClr val="00FFFF"/>
                </a:highlight>
                <a:latin typeface="Aptos" pitchFamily="34" charset="0"/>
                <a:ea typeface="Aptos" pitchFamily="34" charset="-122"/>
                <a:cs typeface="Aptos" pitchFamily="34" charset="-120"/>
              </a:rPr>
              <a:t>su</a:t>
            </a:r>
            <a:r>
              <a:rPr lang="en-US" sz="2400" b="1" dirty="0">
                <a:solidFill>
                  <a:srgbClr val="3A4E80"/>
                </a:solidFill>
                <a:highlight>
                  <a:srgbClr val="00FFFF"/>
                </a:highlight>
                <a:latin typeface="Aptos" pitchFamily="34" charset="0"/>
                <a:ea typeface="Aptos" pitchFamily="34" charset="-122"/>
                <a:cs typeface="Aptos" pitchFamily="34" charset="-120"/>
              </a:rPr>
              <a:t> </a:t>
            </a:r>
            <a:r>
              <a:rPr lang="en-US" sz="2400" b="1" dirty="0" err="1">
                <a:solidFill>
                  <a:srgbClr val="3A4E80"/>
                </a:solidFill>
                <a:highlight>
                  <a:srgbClr val="00FFFF"/>
                </a:highlight>
                <a:latin typeface="Aptos" pitchFamily="34" charset="0"/>
                <a:ea typeface="Aptos" pitchFamily="34" charset="-122"/>
                <a:cs typeface="Aptos" pitchFamily="34" charset="-120"/>
              </a:rPr>
              <a:t>misura</a:t>
            </a:r>
            <a:r>
              <a:rPr lang="en-US" sz="2400" b="1" dirty="0">
                <a:solidFill>
                  <a:srgbClr val="3A4E80"/>
                </a:solidFill>
                <a:highlight>
                  <a:srgbClr val="00FFFF"/>
                </a:highlight>
                <a:latin typeface="Aptos" pitchFamily="34" charset="0"/>
                <a:ea typeface="Aptos" pitchFamily="34" charset="-122"/>
                <a:cs typeface="Aptos" pitchFamily="34" charset="-120"/>
              </a:rPr>
              <a:t> per ogni </a:t>
            </a:r>
            <a:r>
              <a:rPr lang="en-US" sz="2400" b="1" dirty="0" err="1">
                <a:solidFill>
                  <a:srgbClr val="3A4E80"/>
                </a:solidFill>
                <a:highlight>
                  <a:srgbClr val="00FFFF"/>
                </a:highlight>
                <a:latin typeface="Aptos" pitchFamily="34" charset="0"/>
                <a:ea typeface="Aptos" pitchFamily="34" charset="-122"/>
                <a:cs typeface="Aptos" pitchFamily="34" charset="-120"/>
              </a:rPr>
              <a:t>singolo</a:t>
            </a:r>
            <a:r>
              <a:rPr lang="en-US" sz="2400" b="1" dirty="0">
                <a:solidFill>
                  <a:srgbClr val="3A4E80"/>
                </a:solidFill>
                <a:highlight>
                  <a:srgbClr val="00FFFF"/>
                </a:highlight>
                <a:latin typeface="Aptos" pitchFamily="34" charset="0"/>
                <a:ea typeface="Aptos" pitchFamily="34" charset="-122"/>
                <a:cs typeface="Aptos" pitchFamily="34" charset="-120"/>
              </a:rPr>
              <a:t> </a:t>
            </a:r>
            <a:r>
              <a:rPr lang="en-US" sz="2400" b="1" dirty="0" err="1">
                <a:solidFill>
                  <a:srgbClr val="3A4E80"/>
                </a:solidFill>
                <a:highlight>
                  <a:srgbClr val="00FFFF"/>
                </a:highlight>
                <a:latin typeface="Aptos" pitchFamily="34" charset="0"/>
                <a:ea typeface="Aptos" pitchFamily="34" charset="-122"/>
                <a:cs typeface="Aptos" pitchFamily="34" charset="-120"/>
              </a:rPr>
              <a:t>paziente</a:t>
            </a:r>
            <a:r>
              <a:rPr lang="en-US" sz="2400" b="1" dirty="0">
                <a:solidFill>
                  <a:srgbClr val="3A4E80"/>
                </a:solidFill>
                <a:highlight>
                  <a:srgbClr val="00FFFF"/>
                </a:highlight>
                <a:latin typeface="Aptos" pitchFamily="34" charset="0"/>
                <a:ea typeface="Aptos" pitchFamily="34" charset="-122"/>
                <a:cs typeface="Aptos" pitchFamily="34" charset="-120"/>
              </a:rPr>
              <a:t>.</a:t>
            </a:r>
            <a:endParaRPr lang="en-US" sz="2400" dirty="0">
              <a:highlight>
                <a:srgbClr val="00FFFF"/>
              </a:highlight>
            </a:endParaRPr>
          </a:p>
        </p:txBody>
      </p:sp>
      <p:sp>
        <p:nvSpPr>
          <p:cNvPr id="34" name="CasellaDiTesto 33">
            <a:extLst>
              <a:ext uri="{FF2B5EF4-FFF2-40B4-BE49-F238E27FC236}">
                <a16:creationId xmlns:a16="http://schemas.microsoft.com/office/drawing/2014/main" id="{FC716E53-1EB4-99A0-FBF1-CEA53B90221F}"/>
              </a:ext>
            </a:extLst>
          </p:cNvPr>
          <p:cNvSpPr txBox="1"/>
          <p:nvPr/>
        </p:nvSpPr>
        <p:spPr>
          <a:xfrm>
            <a:off x="1517134" y="1013782"/>
            <a:ext cx="10171946" cy="400110"/>
          </a:xfrm>
          <a:prstGeom prst="rect">
            <a:avLst/>
          </a:prstGeom>
          <a:noFill/>
          <a:effectLst>
            <a:outerShdw blurRad="50800" dist="50800" dir="5400000" algn="ctr" rotWithShape="0">
              <a:schemeClr val="accent1">
                <a:lumMod val="20000"/>
                <a:lumOff val="80000"/>
              </a:schemeClr>
            </a:outerShdw>
          </a:effectLst>
        </p:spPr>
        <p:txBody>
          <a:bodyPr wrap="square" rtlCol="0">
            <a:spAutoFit/>
          </a:bodyPr>
          <a:lstStyle/>
          <a:p>
            <a:r>
              <a:rPr lang="it-IT" sz="2000" strike="sngStrike" dirty="0">
                <a:solidFill>
                  <a:schemeClr val="tx2"/>
                </a:solidFill>
              </a:rPr>
              <a:t>Stessa procedura bariatrica + lunghezza standard dei </a:t>
            </a:r>
            <a:r>
              <a:rPr lang="it-IT" sz="2000" strike="sngStrike" dirty="0" err="1">
                <a:solidFill>
                  <a:schemeClr val="tx2"/>
                </a:solidFill>
              </a:rPr>
              <a:t>limb</a:t>
            </a:r>
            <a:r>
              <a:rPr lang="it-IT" sz="2000" strike="sngStrike" dirty="0">
                <a:solidFill>
                  <a:schemeClr val="tx2"/>
                </a:solidFill>
              </a:rPr>
              <a:t> = impatto diverso su TSBL diversi</a:t>
            </a:r>
          </a:p>
        </p:txBody>
      </p:sp>
      <p:graphicFrame>
        <p:nvGraphicFramePr>
          <p:cNvPr id="37" name="Diagramma 36">
            <a:extLst>
              <a:ext uri="{FF2B5EF4-FFF2-40B4-BE49-F238E27FC236}">
                <a16:creationId xmlns:a16="http://schemas.microsoft.com/office/drawing/2014/main" id="{5DABB5E6-60BD-4B5A-F8BF-C0EC5941FD0D}"/>
              </a:ext>
            </a:extLst>
          </p:cNvPr>
          <p:cNvGraphicFramePr/>
          <p:nvPr>
            <p:extLst>
              <p:ext uri="{D42A27DB-BD31-4B8C-83A1-F6EECF244321}">
                <p14:modId xmlns:p14="http://schemas.microsoft.com/office/powerpoint/2010/main" val="30983607"/>
              </p:ext>
            </p:extLst>
          </p:nvPr>
        </p:nvGraphicFramePr>
        <p:xfrm>
          <a:off x="1796796" y="1522932"/>
          <a:ext cx="9176004" cy="40882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8" descr="A close-up of a logo&#10;&#10;Description automatically generated">
            <a:extLst>
              <a:ext uri="{FF2B5EF4-FFF2-40B4-BE49-F238E27FC236}">
                <a16:creationId xmlns:a16="http://schemas.microsoft.com/office/drawing/2014/main" id="{B33AE05A-07A4-57FF-AB6B-9DAACE0880B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28580" y="1631972"/>
            <a:ext cx="2088440" cy="625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SICOB — Science, Care, Innovation">
            <a:extLst>
              <a:ext uri="{FF2B5EF4-FFF2-40B4-BE49-F238E27FC236}">
                <a16:creationId xmlns:a16="http://schemas.microsoft.com/office/drawing/2014/main" id="{20E6ACAD-4B3C-405F-EC30-20DC4AF77A5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354550" y="6020550"/>
            <a:ext cx="837449" cy="8374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58DCD01-8FB8-54A5-3EC6-491C7DEC7D46}"/>
            </a:ext>
          </a:extLst>
        </p:cNvPr>
        <p:cNvGrpSpPr/>
        <p:nvPr/>
      </p:nvGrpSpPr>
      <p:grpSpPr>
        <a:xfrm>
          <a:off x="0" y="0"/>
          <a:ext cx="0" cy="0"/>
          <a:chOff x="0" y="0"/>
          <a:chExt cx="0" cy="0"/>
        </a:xfrm>
      </p:grpSpPr>
      <p:pic>
        <p:nvPicPr>
          <p:cNvPr id="2" name="Picture 1" descr="sicob_mosaic_vstrip.png">
            <a:extLst>
              <a:ext uri="{FF2B5EF4-FFF2-40B4-BE49-F238E27FC236}">
                <a16:creationId xmlns:a16="http://schemas.microsoft.com/office/drawing/2014/main" id="{8545BD18-7665-AACF-7A23-1103B8E76426}"/>
              </a:ext>
            </a:extLst>
          </p:cNvPr>
          <p:cNvPicPr>
            <a:picLocks noChangeAspect="1"/>
          </p:cNvPicPr>
          <p:nvPr/>
        </p:nvPicPr>
        <p:blipFill>
          <a:blip r:embed="rId2"/>
          <a:stretch>
            <a:fillRect/>
          </a:stretch>
        </p:blipFill>
        <p:spPr>
          <a:xfrm>
            <a:off x="0" y="0"/>
            <a:ext cx="502920" cy="6858000"/>
          </a:xfrm>
          <a:prstGeom prst="rect">
            <a:avLst/>
          </a:prstGeom>
        </p:spPr>
      </p:pic>
      <p:sp>
        <p:nvSpPr>
          <p:cNvPr id="3" name="Rectangle 2">
            <a:extLst>
              <a:ext uri="{FF2B5EF4-FFF2-40B4-BE49-F238E27FC236}">
                <a16:creationId xmlns:a16="http://schemas.microsoft.com/office/drawing/2014/main" id="{B3157971-D426-4ADC-0F3B-54E6CA6384EE}"/>
              </a:ext>
            </a:extLst>
          </p:cNvPr>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a:extLst>
              <a:ext uri="{FF2B5EF4-FFF2-40B4-BE49-F238E27FC236}">
                <a16:creationId xmlns:a16="http://schemas.microsoft.com/office/drawing/2014/main" id="{6A0A56E7-5A9A-FDBF-A520-AC31C0D93FBE}"/>
              </a:ext>
            </a:extLst>
          </p:cNvPr>
          <p:cNvCxnSpPr/>
          <p:nvPr/>
        </p:nvCxnSpPr>
        <p:spPr>
          <a:xfrm>
            <a:off x="1416550" y="6627502"/>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058FEC9-004E-8291-DA58-4555F8BFE8C8}"/>
              </a:ext>
            </a:extLst>
          </p:cNvPr>
          <p:cNvSpPr txBox="1"/>
          <p:nvPr/>
        </p:nvSpPr>
        <p:spPr>
          <a:xfrm>
            <a:off x="10561320" y="6473952"/>
            <a:ext cx="411480" cy="201168"/>
          </a:xfrm>
          <a:prstGeom prst="rect">
            <a:avLst/>
          </a:prstGeom>
          <a:noFill/>
        </p:spPr>
        <p:txBody>
          <a:bodyPr wrap="square" lIns="36576" tIns="18288" rIns="36576" bIns="18288" anchor="t">
            <a:spAutoFit/>
          </a:bodyPr>
          <a:lstStyle/>
          <a:p>
            <a:pPr algn="r"/>
            <a:r>
              <a:rPr sz="750" b="0">
                <a:solidFill>
                  <a:srgbClr val="697588"/>
                </a:solidFill>
                <a:latin typeface="Aptos"/>
              </a:rPr>
              <a:t>2</a:t>
            </a:r>
          </a:p>
        </p:txBody>
      </p:sp>
      <p:sp>
        <p:nvSpPr>
          <p:cNvPr id="8" name="TextBox 7">
            <a:extLst>
              <a:ext uri="{FF2B5EF4-FFF2-40B4-BE49-F238E27FC236}">
                <a16:creationId xmlns:a16="http://schemas.microsoft.com/office/drawing/2014/main" id="{4AE7B5BE-E384-CF19-6948-2E29A2DD2BBA}"/>
              </a:ext>
            </a:extLst>
          </p:cNvPr>
          <p:cNvSpPr txBox="1"/>
          <p:nvPr/>
        </p:nvSpPr>
        <p:spPr>
          <a:xfrm>
            <a:off x="3822504" y="127561"/>
            <a:ext cx="7674260" cy="529376"/>
          </a:xfrm>
          <a:prstGeom prst="rect">
            <a:avLst/>
          </a:prstGeom>
          <a:noFill/>
        </p:spPr>
        <p:txBody>
          <a:bodyPr wrap="square" lIns="36576" tIns="18288" rIns="36576" bIns="18288" anchor="t">
            <a:spAutoFit/>
          </a:bodyPr>
          <a:lstStyle/>
          <a:p>
            <a:pPr algn="l"/>
            <a:r>
              <a:rPr lang="it-IT" sz="3200" b="1" dirty="0">
                <a:solidFill>
                  <a:srgbClr val="334674"/>
                </a:solidFill>
                <a:latin typeface="Aptos"/>
              </a:rPr>
              <a:t>COME MISURARE LA TSBL?</a:t>
            </a:r>
            <a:endParaRPr sz="3200" b="1" dirty="0">
              <a:solidFill>
                <a:srgbClr val="334674"/>
              </a:solidFill>
              <a:latin typeface="Aptos"/>
            </a:endParaRPr>
          </a:p>
        </p:txBody>
      </p:sp>
      <p:cxnSp>
        <p:nvCxnSpPr>
          <p:cNvPr id="9" name="Connector 8">
            <a:extLst>
              <a:ext uri="{FF2B5EF4-FFF2-40B4-BE49-F238E27FC236}">
                <a16:creationId xmlns:a16="http://schemas.microsoft.com/office/drawing/2014/main" id="{2C22BF14-BC42-4FB6-B57E-D9C0EFB60B28}"/>
              </a:ext>
            </a:extLst>
          </p:cNvPr>
          <p:cNvCxnSpPr/>
          <p:nvPr/>
        </p:nvCxnSpPr>
        <p:spPr>
          <a:xfrm>
            <a:off x="4006797" y="795701"/>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6AC56722-4036-1753-6D8A-E8063345EA9A}"/>
              </a:ext>
            </a:extLst>
          </p:cNvPr>
          <p:cNvSpPr txBox="1"/>
          <p:nvPr/>
        </p:nvSpPr>
        <p:spPr>
          <a:xfrm>
            <a:off x="1106424" y="2894076"/>
            <a:ext cx="219456" cy="146304"/>
          </a:xfrm>
          <a:prstGeom prst="rect">
            <a:avLst/>
          </a:prstGeom>
          <a:noFill/>
        </p:spPr>
        <p:txBody>
          <a:bodyPr wrap="square" lIns="36576" tIns="18288" rIns="36576" bIns="18288" anchor="t">
            <a:spAutoFit/>
          </a:bodyPr>
          <a:lstStyle/>
          <a:p>
            <a:pPr algn="ctr"/>
            <a:r>
              <a:rPr sz="1000" b="1">
                <a:solidFill>
                  <a:srgbClr val="FFFFFF"/>
                </a:solidFill>
                <a:latin typeface="Aptos"/>
              </a:rPr>
              <a:t>3</a:t>
            </a:r>
          </a:p>
        </p:txBody>
      </p:sp>
      <p:sp>
        <p:nvSpPr>
          <p:cNvPr id="33" name="Text 23">
            <a:extLst>
              <a:ext uri="{FF2B5EF4-FFF2-40B4-BE49-F238E27FC236}">
                <a16:creationId xmlns:a16="http://schemas.microsoft.com/office/drawing/2014/main" id="{B67D0360-231E-76DB-F01F-C597759F5502}"/>
              </a:ext>
            </a:extLst>
          </p:cNvPr>
          <p:cNvSpPr/>
          <p:nvPr/>
        </p:nvSpPr>
        <p:spPr>
          <a:xfrm>
            <a:off x="754380" y="1286241"/>
            <a:ext cx="10934700" cy="3372015"/>
          </a:xfrm>
          <a:prstGeom prst="rect">
            <a:avLst/>
          </a:prstGeom>
          <a:noFill/>
          <a:ln/>
        </p:spPr>
        <p:txBody>
          <a:bodyPr wrap="square" lIns="381" tIns="381" rIns="381" bIns="381" rtlCol="0" anchor="t">
            <a:normAutofit/>
          </a:bodyPr>
          <a:lstStyle/>
          <a:p>
            <a:pPr marL="342900" indent="-342900" algn="ctr">
              <a:buFont typeface="Wingdings" pitchFamily="2" charset="2"/>
              <a:buChar char="Ø"/>
            </a:pPr>
            <a:r>
              <a:rPr lang="en-US" sz="2400" dirty="0">
                <a:solidFill>
                  <a:srgbClr val="3A4E80"/>
                </a:solidFill>
                <a:latin typeface="Aptos" pitchFamily="34" charset="0"/>
              </a:rPr>
              <a:t>Misurazione </a:t>
            </a:r>
            <a:r>
              <a:rPr lang="en-US" sz="2400" dirty="0" err="1">
                <a:solidFill>
                  <a:srgbClr val="3A4E80"/>
                </a:solidFill>
                <a:latin typeface="Aptos" pitchFamily="34" charset="0"/>
              </a:rPr>
              <a:t>intraoperatoria</a:t>
            </a:r>
            <a:r>
              <a:rPr lang="en-US" sz="2400" dirty="0">
                <a:solidFill>
                  <a:srgbClr val="3A4E80"/>
                </a:solidFill>
                <a:latin typeface="Aptos" pitchFamily="34" charset="0"/>
              </a:rPr>
              <a:t> – non </a:t>
            </a:r>
            <a:r>
              <a:rPr lang="en-US" sz="2400" dirty="0" err="1">
                <a:solidFill>
                  <a:srgbClr val="3A4E80"/>
                </a:solidFill>
                <a:latin typeface="Aptos" pitchFamily="34" charset="0"/>
              </a:rPr>
              <a:t>consente</a:t>
            </a:r>
            <a:r>
              <a:rPr lang="en-US" sz="2400" dirty="0">
                <a:solidFill>
                  <a:srgbClr val="3A4E80"/>
                </a:solidFill>
                <a:latin typeface="Aptos" pitchFamily="34" charset="0"/>
              </a:rPr>
              <a:t> planning preop</a:t>
            </a:r>
          </a:p>
          <a:p>
            <a:pPr marL="342900" indent="-342900" algn="ctr">
              <a:buFont typeface="Wingdings" pitchFamily="2" charset="2"/>
              <a:buChar char="Ø"/>
            </a:pPr>
            <a:r>
              <a:rPr lang="en-US" sz="2400" dirty="0">
                <a:solidFill>
                  <a:srgbClr val="3A4E80"/>
                </a:solidFill>
                <a:latin typeface="Aptos" pitchFamily="34" charset="0"/>
              </a:rPr>
              <a:t>Cross sectional imaging (CSI) </a:t>
            </a:r>
            <a:r>
              <a:rPr lang="en-US" sz="2400" dirty="0" err="1">
                <a:solidFill>
                  <a:srgbClr val="3A4E80"/>
                </a:solidFill>
                <a:latin typeface="Aptos" pitchFamily="34" charset="0"/>
              </a:rPr>
              <a:t>può</a:t>
            </a:r>
            <a:r>
              <a:rPr lang="en-US" sz="2400" dirty="0">
                <a:solidFill>
                  <a:srgbClr val="3A4E80"/>
                </a:solidFill>
                <a:latin typeface="Aptos" pitchFamily="34" charset="0"/>
              </a:rPr>
              <a:t> </a:t>
            </a:r>
            <a:r>
              <a:rPr lang="en-US" sz="2400" dirty="0" err="1">
                <a:solidFill>
                  <a:srgbClr val="3A4E80"/>
                </a:solidFill>
                <a:latin typeface="Aptos" pitchFamily="34" charset="0"/>
              </a:rPr>
              <a:t>avere</a:t>
            </a:r>
            <a:r>
              <a:rPr lang="en-US" sz="2400" dirty="0">
                <a:solidFill>
                  <a:srgbClr val="3A4E80"/>
                </a:solidFill>
                <a:latin typeface="Aptos" pitchFamily="34" charset="0"/>
              </a:rPr>
              <a:t> un </a:t>
            </a:r>
            <a:r>
              <a:rPr lang="en-US" sz="2400" dirty="0" err="1">
                <a:solidFill>
                  <a:srgbClr val="3A4E80"/>
                </a:solidFill>
                <a:latin typeface="Aptos" pitchFamily="34" charset="0"/>
              </a:rPr>
              <a:t>ruolo</a:t>
            </a:r>
            <a:r>
              <a:rPr lang="en-US" sz="2400" dirty="0">
                <a:solidFill>
                  <a:srgbClr val="3A4E80"/>
                </a:solidFill>
                <a:latin typeface="Aptos" pitchFamily="34" charset="0"/>
              </a:rPr>
              <a:t> </a:t>
            </a:r>
            <a:r>
              <a:rPr lang="en-US" sz="2400" dirty="0" err="1">
                <a:solidFill>
                  <a:srgbClr val="3A4E80"/>
                </a:solidFill>
                <a:latin typeface="Aptos" pitchFamily="34" charset="0"/>
              </a:rPr>
              <a:t>importante</a:t>
            </a:r>
            <a:r>
              <a:rPr lang="en-US" sz="2400" dirty="0">
                <a:solidFill>
                  <a:srgbClr val="3A4E80"/>
                </a:solidFill>
                <a:latin typeface="Aptos" pitchFamily="34" charset="0"/>
              </a:rPr>
              <a:t> nella misurazione non </a:t>
            </a:r>
            <a:r>
              <a:rPr lang="en-US" sz="2400" dirty="0" err="1">
                <a:solidFill>
                  <a:srgbClr val="3A4E80"/>
                </a:solidFill>
                <a:latin typeface="Aptos" pitchFamily="34" charset="0"/>
              </a:rPr>
              <a:t>invasiva</a:t>
            </a:r>
            <a:r>
              <a:rPr lang="en-US" sz="2400" dirty="0">
                <a:solidFill>
                  <a:srgbClr val="3A4E80"/>
                </a:solidFill>
                <a:latin typeface="Aptos" pitchFamily="34" charset="0"/>
              </a:rPr>
              <a:t> della TSBL</a:t>
            </a:r>
          </a:p>
          <a:p>
            <a:pPr algn="ctr"/>
            <a:endParaRPr lang="en-US" sz="2400" dirty="0">
              <a:solidFill>
                <a:srgbClr val="3A4E80"/>
              </a:solidFill>
              <a:latin typeface="Aptos" pitchFamily="34" charset="0"/>
            </a:endParaRPr>
          </a:p>
          <a:p>
            <a:pPr marL="342900" indent="-342900" algn="ctr">
              <a:buFont typeface="Wingdings" pitchFamily="2" charset="2"/>
              <a:buChar char="Ø"/>
            </a:pPr>
            <a:r>
              <a:rPr lang="en-US" sz="2400" dirty="0">
                <a:solidFill>
                  <a:srgbClr val="3A4E80"/>
                </a:solidFill>
                <a:latin typeface="Aptos" pitchFamily="34" charset="0"/>
              </a:rPr>
              <a:t>La </a:t>
            </a:r>
            <a:r>
              <a:rPr lang="en-US" sz="2400" dirty="0" err="1">
                <a:solidFill>
                  <a:srgbClr val="3A4E80"/>
                </a:solidFill>
                <a:latin typeface="Aptos" pitchFamily="34" charset="0"/>
              </a:rPr>
              <a:t>segmentazione</a:t>
            </a:r>
            <a:r>
              <a:rPr lang="en-US" sz="2400" dirty="0">
                <a:solidFill>
                  <a:srgbClr val="3A4E80"/>
                </a:solidFill>
                <a:latin typeface="Aptos" pitchFamily="34" charset="0"/>
              </a:rPr>
              <a:t> manual </a:t>
            </a:r>
            <a:r>
              <a:rPr lang="en-US" sz="2400" dirty="0" err="1">
                <a:solidFill>
                  <a:srgbClr val="3A4E80"/>
                </a:solidFill>
                <a:latin typeface="Aptos" pitchFamily="34" charset="0"/>
              </a:rPr>
              <a:t>è</a:t>
            </a:r>
            <a:r>
              <a:rPr lang="en-US" sz="2400" dirty="0">
                <a:solidFill>
                  <a:srgbClr val="3A4E80"/>
                </a:solidFill>
                <a:latin typeface="Aptos" pitchFamily="34" charset="0"/>
              </a:rPr>
              <a:t> time-consuming e </a:t>
            </a:r>
            <a:r>
              <a:rPr lang="en-US" sz="2400" dirty="0" err="1">
                <a:solidFill>
                  <a:srgbClr val="3A4E80"/>
                </a:solidFill>
                <a:latin typeface="Aptos" pitchFamily="34" charset="0"/>
              </a:rPr>
              <a:t>operatore</a:t>
            </a:r>
            <a:r>
              <a:rPr lang="en-US" sz="2400" dirty="0">
                <a:solidFill>
                  <a:srgbClr val="3A4E80"/>
                </a:solidFill>
                <a:latin typeface="Aptos" pitchFamily="34" charset="0"/>
              </a:rPr>
              <a:t> </a:t>
            </a:r>
            <a:r>
              <a:rPr lang="en-US" sz="2400" dirty="0" err="1">
                <a:solidFill>
                  <a:srgbClr val="3A4E80"/>
                </a:solidFill>
                <a:latin typeface="Aptos" pitchFamily="34" charset="0"/>
              </a:rPr>
              <a:t>dipendente</a:t>
            </a:r>
            <a:endParaRPr lang="en-US" sz="2400" dirty="0">
              <a:solidFill>
                <a:srgbClr val="3A4E80"/>
              </a:solidFill>
              <a:latin typeface="Aptos" pitchFamily="34" charset="0"/>
            </a:endParaRPr>
          </a:p>
          <a:p>
            <a:pPr algn="ctr"/>
            <a:endParaRPr lang="en-US" sz="2400" dirty="0">
              <a:solidFill>
                <a:srgbClr val="3A4E80"/>
              </a:solidFill>
              <a:latin typeface="Aptos" pitchFamily="34" charset="0"/>
            </a:endParaRPr>
          </a:p>
          <a:p>
            <a:pPr marL="342900" indent="-342900" algn="ctr">
              <a:buFont typeface="Wingdings" pitchFamily="2" charset="2"/>
              <a:buChar char="Ø"/>
            </a:pPr>
            <a:r>
              <a:rPr lang="en-US" sz="2400" dirty="0">
                <a:solidFill>
                  <a:srgbClr val="3A4E80"/>
                </a:solidFill>
                <a:latin typeface="Aptos" pitchFamily="34" charset="0"/>
              </a:rPr>
              <a:t>La </a:t>
            </a:r>
            <a:r>
              <a:rPr lang="en-US" sz="2400" dirty="0" err="1">
                <a:solidFill>
                  <a:srgbClr val="3A4E80"/>
                </a:solidFill>
                <a:latin typeface="Aptos" pitchFamily="34" charset="0"/>
              </a:rPr>
              <a:t>segmentazione</a:t>
            </a:r>
            <a:r>
              <a:rPr lang="en-US" sz="2400" dirty="0">
                <a:solidFill>
                  <a:srgbClr val="3A4E80"/>
                </a:solidFill>
                <a:latin typeface="Aptos" pitchFamily="34" charset="0"/>
              </a:rPr>
              <a:t> AI </a:t>
            </a:r>
            <a:r>
              <a:rPr lang="en-US" sz="2400" dirty="0" err="1">
                <a:solidFill>
                  <a:srgbClr val="3A4E80"/>
                </a:solidFill>
                <a:latin typeface="Aptos" pitchFamily="34" charset="0"/>
              </a:rPr>
              <a:t>assistita</a:t>
            </a:r>
            <a:r>
              <a:rPr lang="en-US" sz="2400" dirty="0">
                <a:solidFill>
                  <a:srgbClr val="3A4E80"/>
                </a:solidFill>
                <a:latin typeface="Aptos" pitchFamily="34" charset="0"/>
              </a:rPr>
              <a:t> </a:t>
            </a:r>
            <a:r>
              <a:rPr lang="en-US" sz="2400" dirty="0" err="1">
                <a:solidFill>
                  <a:srgbClr val="3A4E80"/>
                </a:solidFill>
                <a:latin typeface="Aptos" pitchFamily="34" charset="0"/>
              </a:rPr>
              <a:t>potrebbe</a:t>
            </a:r>
            <a:r>
              <a:rPr lang="en-US" sz="2400" dirty="0">
                <a:solidFill>
                  <a:srgbClr val="3A4E80"/>
                </a:solidFill>
                <a:latin typeface="Aptos" pitchFamily="34" charset="0"/>
              </a:rPr>
              <a:t> </a:t>
            </a:r>
            <a:r>
              <a:rPr lang="en-US" sz="2400" dirty="0" err="1">
                <a:solidFill>
                  <a:srgbClr val="3A4E80"/>
                </a:solidFill>
                <a:latin typeface="Aptos" pitchFamily="34" charset="0"/>
              </a:rPr>
              <a:t>rendere</a:t>
            </a:r>
            <a:r>
              <a:rPr lang="en-US" sz="2400" dirty="0">
                <a:solidFill>
                  <a:srgbClr val="3A4E80"/>
                </a:solidFill>
                <a:latin typeface="Aptos" pitchFamily="34" charset="0"/>
              </a:rPr>
              <a:t> il </a:t>
            </a:r>
            <a:r>
              <a:rPr lang="en-US" sz="2400" dirty="0" err="1">
                <a:solidFill>
                  <a:srgbClr val="3A4E80"/>
                </a:solidFill>
                <a:latin typeface="Aptos" pitchFamily="34" charset="0"/>
              </a:rPr>
              <a:t>processo</a:t>
            </a:r>
            <a:r>
              <a:rPr lang="en-US" sz="2400" dirty="0">
                <a:solidFill>
                  <a:srgbClr val="3A4E80"/>
                </a:solidFill>
                <a:latin typeface="Aptos" pitchFamily="34" charset="0"/>
              </a:rPr>
              <a:t> </a:t>
            </a:r>
            <a:r>
              <a:rPr lang="en-US" sz="2400" dirty="0" err="1">
                <a:solidFill>
                  <a:srgbClr val="3A4E80"/>
                </a:solidFill>
                <a:latin typeface="Aptos" pitchFamily="34" charset="0"/>
              </a:rPr>
              <a:t>più</a:t>
            </a:r>
            <a:r>
              <a:rPr lang="en-US" sz="2400" dirty="0">
                <a:solidFill>
                  <a:srgbClr val="3A4E80"/>
                </a:solidFill>
                <a:latin typeface="Aptos" pitchFamily="34" charset="0"/>
              </a:rPr>
              <a:t> </a:t>
            </a:r>
            <a:r>
              <a:rPr lang="en-US" sz="2400" dirty="0" err="1">
                <a:solidFill>
                  <a:srgbClr val="3A4E80"/>
                </a:solidFill>
                <a:latin typeface="Aptos" pitchFamily="34" charset="0"/>
              </a:rPr>
              <a:t>automatizzato</a:t>
            </a:r>
            <a:r>
              <a:rPr lang="en-US" sz="2400" dirty="0">
                <a:solidFill>
                  <a:srgbClr val="3A4E80"/>
                </a:solidFill>
                <a:latin typeface="Aptos" pitchFamily="34" charset="0"/>
              </a:rPr>
              <a:t> e </a:t>
            </a:r>
            <a:r>
              <a:rPr lang="en-US" sz="2400" dirty="0" err="1">
                <a:solidFill>
                  <a:srgbClr val="3A4E80"/>
                </a:solidFill>
                <a:latin typeface="Aptos" pitchFamily="34" charset="0"/>
              </a:rPr>
              <a:t>applicabile</a:t>
            </a:r>
            <a:endParaRPr lang="en-US" sz="2400" dirty="0">
              <a:solidFill>
                <a:srgbClr val="3A4E80"/>
              </a:solidFill>
              <a:latin typeface="Aptos" pitchFamily="34" charset="0"/>
            </a:endParaRPr>
          </a:p>
          <a:p>
            <a:pPr marL="0" indent="0" algn="ctr">
              <a:buNone/>
            </a:pPr>
            <a:endParaRPr lang="en-US" sz="2400" dirty="0">
              <a:highlight>
                <a:srgbClr val="00FFFF"/>
              </a:highlight>
            </a:endParaRPr>
          </a:p>
        </p:txBody>
      </p:sp>
      <p:pic>
        <p:nvPicPr>
          <p:cNvPr id="6" name="Picture 5" descr="A screenshot of a computer&#10;&#10;Description automatically generated">
            <a:extLst>
              <a:ext uri="{FF2B5EF4-FFF2-40B4-BE49-F238E27FC236}">
                <a16:creationId xmlns:a16="http://schemas.microsoft.com/office/drawing/2014/main" id="{E3078D44-C155-C389-8F3C-04868F17B435}"/>
              </a:ext>
            </a:extLst>
          </p:cNvPr>
          <p:cNvPicPr>
            <a:picLocks noChangeAspect="1"/>
          </p:cNvPicPr>
          <p:nvPr/>
        </p:nvPicPr>
        <p:blipFill>
          <a:blip r:embed="rId3"/>
          <a:stretch>
            <a:fillRect/>
          </a:stretch>
        </p:blipFill>
        <p:spPr bwMode="auto">
          <a:xfrm>
            <a:off x="1051560" y="3847284"/>
            <a:ext cx="4558589" cy="1267952"/>
          </a:xfrm>
          <a:prstGeom prst="rect">
            <a:avLst/>
          </a:prstGeom>
          <a:ln>
            <a:noFill/>
          </a:ln>
          <a:effectLst>
            <a:softEdge rad="112500"/>
          </a:effectLst>
        </p:spPr>
      </p:pic>
      <p:pic>
        <p:nvPicPr>
          <p:cNvPr id="10" name="Picture 6" descr="A close up of a article&#10;&#10;Description automatically generated">
            <a:extLst>
              <a:ext uri="{FF2B5EF4-FFF2-40B4-BE49-F238E27FC236}">
                <a16:creationId xmlns:a16="http://schemas.microsoft.com/office/drawing/2014/main" id="{2169BB7D-98A6-7BAC-2FF2-DC30B9561CB4}"/>
              </a:ext>
            </a:extLst>
          </p:cNvPr>
          <p:cNvPicPr>
            <a:picLocks noChangeAspect="1"/>
          </p:cNvPicPr>
          <p:nvPr/>
        </p:nvPicPr>
        <p:blipFill>
          <a:blip r:embed="rId4"/>
          <a:stretch>
            <a:fillRect/>
          </a:stretch>
        </p:blipFill>
        <p:spPr bwMode="auto">
          <a:xfrm>
            <a:off x="1416550" y="5245470"/>
            <a:ext cx="3704456" cy="1402734"/>
          </a:xfrm>
          <a:prstGeom prst="rect">
            <a:avLst/>
          </a:prstGeom>
          <a:ln>
            <a:noFill/>
          </a:ln>
          <a:effectLst>
            <a:softEdge rad="112500"/>
          </a:effectLst>
        </p:spPr>
      </p:pic>
      <p:pic>
        <p:nvPicPr>
          <p:cNvPr id="11" name="Picture 16" descr="A white box with black text&#10;&#10;Description automatically generated">
            <a:extLst>
              <a:ext uri="{FF2B5EF4-FFF2-40B4-BE49-F238E27FC236}">
                <a16:creationId xmlns:a16="http://schemas.microsoft.com/office/drawing/2014/main" id="{31B166FF-7404-8578-5076-B2C7619C0906}"/>
              </a:ext>
            </a:extLst>
          </p:cNvPr>
          <p:cNvPicPr>
            <a:picLocks noChangeAspect="1"/>
          </p:cNvPicPr>
          <p:nvPr/>
        </p:nvPicPr>
        <p:blipFill>
          <a:blip r:embed="rId5"/>
          <a:srcRect b="18131"/>
          <a:stretch>
            <a:fillRect/>
          </a:stretch>
        </p:blipFill>
        <p:spPr bwMode="auto">
          <a:xfrm>
            <a:off x="7659634" y="3697960"/>
            <a:ext cx="4288664" cy="1358066"/>
          </a:xfrm>
          <a:prstGeom prst="rect">
            <a:avLst/>
          </a:prstGeom>
          <a:ln>
            <a:noFill/>
          </a:ln>
          <a:effectLst>
            <a:softEdge rad="112500"/>
          </a:effectLst>
        </p:spPr>
      </p:pic>
      <p:pic>
        <p:nvPicPr>
          <p:cNvPr id="12" name="Immagine 11">
            <a:extLst>
              <a:ext uri="{FF2B5EF4-FFF2-40B4-BE49-F238E27FC236}">
                <a16:creationId xmlns:a16="http://schemas.microsoft.com/office/drawing/2014/main" id="{D4406D40-99AC-39BC-D28B-94183636A7AE}"/>
              </a:ext>
            </a:extLst>
          </p:cNvPr>
          <p:cNvPicPr>
            <a:picLocks noChangeAspect="1"/>
          </p:cNvPicPr>
          <p:nvPr/>
        </p:nvPicPr>
        <p:blipFill>
          <a:blip r:embed="rId6"/>
          <a:stretch>
            <a:fillRect/>
          </a:stretch>
        </p:blipFill>
        <p:spPr>
          <a:xfrm>
            <a:off x="7785723" y="5148795"/>
            <a:ext cx="4162575" cy="1505464"/>
          </a:xfrm>
          <a:prstGeom prst="rect">
            <a:avLst/>
          </a:prstGeom>
        </p:spPr>
      </p:pic>
      <p:pic>
        <p:nvPicPr>
          <p:cNvPr id="4" name="Picture 8" descr="A close-up of a logo&#10;&#10;Description automatically generated">
            <a:extLst>
              <a:ext uri="{FF2B5EF4-FFF2-40B4-BE49-F238E27FC236}">
                <a16:creationId xmlns:a16="http://schemas.microsoft.com/office/drawing/2014/main" id="{D4FA83D4-E946-F027-B4FE-EF6A52DD4C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87557" y="10598"/>
            <a:ext cx="2822123" cy="84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SICOB — Science, Care, Innovation">
            <a:extLst>
              <a:ext uri="{FF2B5EF4-FFF2-40B4-BE49-F238E27FC236}">
                <a16:creationId xmlns:a16="http://schemas.microsoft.com/office/drawing/2014/main" id="{7C265323-07BC-8F3B-5EE7-E8EDD0518E7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71070" y="5652130"/>
            <a:ext cx="1078309" cy="1078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957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495CC54-D58A-8C5F-AD85-EECB65AB26CF}"/>
            </a:ext>
          </a:extLst>
        </p:cNvPr>
        <p:cNvGrpSpPr/>
        <p:nvPr/>
      </p:nvGrpSpPr>
      <p:grpSpPr>
        <a:xfrm>
          <a:off x="0" y="0"/>
          <a:ext cx="0" cy="0"/>
          <a:chOff x="0" y="0"/>
          <a:chExt cx="0" cy="0"/>
        </a:xfrm>
      </p:grpSpPr>
      <p:pic>
        <p:nvPicPr>
          <p:cNvPr id="2" name="Picture 1" descr="sicob_mosaic_vstrip.png">
            <a:extLst>
              <a:ext uri="{FF2B5EF4-FFF2-40B4-BE49-F238E27FC236}">
                <a16:creationId xmlns:a16="http://schemas.microsoft.com/office/drawing/2014/main" id="{27FDD89A-4C34-E6B0-0D67-48043F92E1DD}"/>
              </a:ext>
            </a:extLst>
          </p:cNvPr>
          <p:cNvPicPr>
            <a:picLocks noChangeAspect="1"/>
          </p:cNvPicPr>
          <p:nvPr/>
        </p:nvPicPr>
        <p:blipFill>
          <a:blip r:embed="rId3"/>
          <a:stretch>
            <a:fillRect/>
          </a:stretch>
        </p:blipFill>
        <p:spPr>
          <a:xfrm>
            <a:off x="0" y="0"/>
            <a:ext cx="502920" cy="6858000"/>
          </a:xfrm>
          <a:prstGeom prst="rect">
            <a:avLst/>
          </a:prstGeom>
        </p:spPr>
      </p:pic>
      <p:sp>
        <p:nvSpPr>
          <p:cNvPr id="3" name="Rectangle 2">
            <a:extLst>
              <a:ext uri="{FF2B5EF4-FFF2-40B4-BE49-F238E27FC236}">
                <a16:creationId xmlns:a16="http://schemas.microsoft.com/office/drawing/2014/main" id="{4681C125-D213-2B90-3949-00CE707E62C0}"/>
              </a:ext>
            </a:extLst>
          </p:cNvPr>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a:extLst>
              <a:ext uri="{FF2B5EF4-FFF2-40B4-BE49-F238E27FC236}">
                <a16:creationId xmlns:a16="http://schemas.microsoft.com/office/drawing/2014/main" id="{C4484DD2-5B25-06B6-E213-97AD019A497B}"/>
              </a:ext>
            </a:extLst>
          </p:cNvPr>
          <p:cNvCxnSpPr/>
          <p:nvPr/>
        </p:nvCxnSpPr>
        <p:spPr>
          <a:xfrm>
            <a:off x="1416550" y="6627502"/>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EE899A1-A764-6C02-C25C-0F9912807FC0}"/>
              </a:ext>
            </a:extLst>
          </p:cNvPr>
          <p:cNvSpPr txBox="1"/>
          <p:nvPr/>
        </p:nvSpPr>
        <p:spPr>
          <a:xfrm>
            <a:off x="10561320" y="6473952"/>
            <a:ext cx="411480" cy="201168"/>
          </a:xfrm>
          <a:prstGeom prst="rect">
            <a:avLst/>
          </a:prstGeom>
          <a:noFill/>
        </p:spPr>
        <p:txBody>
          <a:bodyPr wrap="square" lIns="36576" tIns="18288" rIns="36576" bIns="18288" anchor="t">
            <a:spAutoFit/>
          </a:bodyPr>
          <a:lstStyle/>
          <a:p>
            <a:pPr algn="r"/>
            <a:r>
              <a:rPr sz="750" b="0">
                <a:solidFill>
                  <a:srgbClr val="697588"/>
                </a:solidFill>
                <a:latin typeface="Aptos"/>
              </a:rPr>
              <a:t>2</a:t>
            </a:r>
          </a:p>
        </p:txBody>
      </p:sp>
      <p:sp>
        <p:nvSpPr>
          <p:cNvPr id="8" name="TextBox 7">
            <a:extLst>
              <a:ext uri="{FF2B5EF4-FFF2-40B4-BE49-F238E27FC236}">
                <a16:creationId xmlns:a16="http://schemas.microsoft.com/office/drawing/2014/main" id="{332B48FB-2FE4-DC53-1E2F-BA0E53B7663B}"/>
              </a:ext>
            </a:extLst>
          </p:cNvPr>
          <p:cNvSpPr txBox="1"/>
          <p:nvPr/>
        </p:nvSpPr>
        <p:spPr>
          <a:xfrm>
            <a:off x="3822504" y="127561"/>
            <a:ext cx="7674260" cy="529376"/>
          </a:xfrm>
          <a:prstGeom prst="rect">
            <a:avLst/>
          </a:prstGeom>
          <a:noFill/>
        </p:spPr>
        <p:txBody>
          <a:bodyPr wrap="square" lIns="36576" tIns="18288" rIns="36576" bIns="18288" anchor="t">
            <a:spAutoFit/>
          </a:bodyPr>
          <a:lstStyle/>
          <a:p>
            <a:pPr algn="l"/>
            <a:r>
              <a:rPr lang="it-IT" sz="3200" b="1" dirty="0">
                <a:solidFill>
                  <a:srgbClr val="334674"/>
                </a:solidFill>
                <a:latin typeface="Aptos"/>
              </a:rPr>
              <a:t>COME MISURARE LA TSBL?</a:t>
            </a:r>
            <a:endParaRPr sz="3200" b="1" dirty="0">
              <a:solidFill>
                <a:srgbClr val="334674"/>
              </a:solidFill>
              <a:latin typeface="Aptos"/>
            </a:endParaRPr>
          </a:p>
        </p:txBody>
      </p:sp>
      <p:cxnSp>
        <p:nvCxnSpPr>
          <p:cNvPr id="9" name="Connector 8">
            <a:extLst>
              <a:ext uri="{FF2B5EF4-FFF2-40B4-BE49-F238E27FC236}">
                <a16:creationId xmlns:a16="http://schemas.microsoft.com/office/drawing/2014/main" id="{73AC4842-9D40-D139-80EC-E5255A34A5CD}"/>
              </a:ext>
            </a:extLst>
          </p:cNvPr>
          <p:cNvCxnSpPr/>
          <p:nvPr/>
        </p:nvCxnSpPr>
        <p:spPr>
          <a:xfrm>
            <a:off x="4006797" y="795701"/>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047C06EC-9C40-C9CE-F181-F672573BCEB3}"/>
              </a:ext>
            </a:extLst>
          </p:cNvPr>
          <p:cNvSpPr txBox="1"/>
          <p:nvPr/>
        </p:nvSpPr>
        <p:spPr>
          <a:xfrm>
            <a:off x="1106424" y="2894076"/>
            <a:ext cx="219456" cy="146304"/>
          </a:xfrm>
          <a:prstGeom prst="rect">
            <a:avLst/>
          </a:prstGeom>
          <a:noFill/>
        </p:spPr>
        <p:txBody>
          <a:bodyPr wrap="square" lIns="36576" tIns="18288" rIns="36576" bIns="18288" anchor="t">
            <a:spAutoFit/>
          </a:bodyPr>
          <a:lstStyle/>
          <a:p>
            <a:pPr algn="ctr"/>
            <a:r>
              <a:rPr sz="1000" b="1">
                <a:solidFill>
                  <a:srgbClr val="FFFFFF"/>
                </a:solidFill>
                <a:latin typeface="Aptos"/>
              </a:rPr>
              <a:t>3</a:t>
            </a:r>
          </a:p>
        </p:txBody>
      </p:sp>
      <p:pic>
        <p:nvPicPr>
          <p:cNvPr id="13" name="Immagine 12">
            <a:extLst>
              <a:ext uri="{FF2B5EF4-FFF2-40B4-BE49-F238E27FC236}">
                <a16:creationId xmlns:a16="http://schemas.microsoft.com/office/drawing/2014/main" id="{3376B1B2-8C1A-4188-66AB-DF5F3228AED9}"/>
              </a:ext>
            </a:extLst>
          </p:cNvPr>
          <p:cNvPicPr>
            <a:picLocks noChangeAspect="1"/>
          </p:cNvPicPr>
          <p:nvPr/>
        </p:nvPicPr>
        <p:blipFill>
          <a:blip r:embed="rId4"/>
          <a:srcRect l="62453"/>
          <a:stretch>
            <a:fillRect/>
          </a:stretch>
        </p:blipFill>
        <p:spPr>
          <a:xfrm>
            <a:off x="6896919" y="5198419"/>
            <a:ext cx="1737182" cy="796780"/>
          </a:xfrm>
          <a:prstGeom prst="rect">
            <a:avLst/>
          </a:prstGeom>
        </p:spPr>
      </p:pic>
      <p:pic>
        <p:nvPicPr>
          <p:cNvPr id="14" name="Immagine 13">
            <a:extLst>
              <a:ext uri="{FF2B5EF4-FFF2-40B4-BE49-F238E27FC236}">
                <a16:creationId xmlns:a16="http://schemas.microsoft.com/office/drawing/2014/main" id="{2FF05246-33C8-3E90-2EEB-06E0EA8E95C3}"/>
              </a:ext>
            </a:extLst>
          </p:cNvPr>
          <p:cNvPicPr>
            <a:picLocks noChangeAspect="1"/>
          </p:cNvPicPr>
          <p:nvPr/>
        </p:nvPicPr>
        <p:blipFill>
          <a:blip r:embed="rId5"/>
          <a:srcRect r="62466"/>
          <a:stretch>
            <a:fillRect/>
          </a:stretch>
        </p:blipFill>
        <p:spPr>
          <a:xfrm>
            <a:off x="9008928" y="5190391"/>
            <a:ext cx="1736235" cy="795600"/>
          </a:xfrm>
          <a:prstGeom prst="rect">
            <a:avLst/>
          </a:prstGeom>
        </p:spPr>
      </p:pic>
      <p:pic>
        <p:nvPicPr>
          <p:cNvPr id="15" name="Immagine 14">
            <a:extLst>
              <a:ext uri="{FF2B5EF4-FFF2-40B4-BE49-F238E27FC236}">
                <a16:creationId xmlns:a16="http://schemas.microsoft.com/office/drawing/2014/main" id="{484B5E14-7391-D96F-EABF-F126FCA9C8D5}"/>
              </a:ext>
            </a:extLst>
          </p:cNvPr>
          <p:cNvPicPr>
            <a:picLocks noChangeAspect="1"/>
          </p:cNvPicPr>
          <p:nvPr/>
        </p:nvPicPr>
        <p:blipFill>
          <a:blip r:embed="rId4"/>
          <a:srcRect l="37373" r="37754"/>
          <a:stretch>
            <a:fillRect/>
          </a:stretch>
        </p:blipFill>
        <p:spPr>
          <a:xfrm>
            <a:off x="10777220" y="5491126"/>
            <a:ext cx="1320800" cy="914479"/>
          </a:xfrm>
          <a:prstGeom prst="rect">
            <a:avLst/>
          </a:prstGeom>
        </p:spPr>
      </p:pic>
      <p:pic>
        <p:nvPicPr>
          <p:cNvPr id="16" name="Immagine 15">
            <a:extLst>
              <a:ext uri="{FF2B5EF4-FFF2-40B4-BE49-F238E27FC236}">
                <a16:creationId xmlns:a16="http://schemas.microsoft.com/office/drawing/2014/main" id="{4F602908-EF6C-D1F8-FD8B-62EBA37B3C0D}"/>
              </a:ext>
            </a:extLst>
          </p:cNvPr>
          <p:cNvPicPr>
            <a:picLocks noChangeAspect="1"/>
          </p:cNvPicPr>
          <p:nvPr/>
        </p:nvPicPr>
        <p:blipFill>
          <a:blip r:embed="rId6"/>
          <a:stretch>
            <a:fillRect/>
          </a:stretch>
        </p:blipFill>
        <p:spPr>
          <a:xfrm>
            <a:off x="6765723" y="5917655"/>
            <a:ext cx="3721101" cy="656881"/>
          </a:xfrm>
          <a:prstGeom prst="rect">
            <a:avLst/>
          </a:prstGeom>
        </p:spPr>
      </p:pic>
      <p:sp>
        <p:nvSpPr>
          <p:cNvPr id="17" name="CasellaDiTesto 16">
            <a:extLst>
              <a:ext uri="{FF2B5EF4-FFF2-40B4-BE49-F238E27FC236}">
                <a16:creationId xmlns:a16="http://schemas.microsoft.com/office/drawing/2014/main" id="{4F9900F0-BC67-C281-2178-BD77D6E13532}"/>
              </a:ext>
            </a:extLst>
          </p:cNvPr>
          <p:cNvSpPr txBox="1"/>
          <p:nvPr/>
        </p:nvSpPr>
        <p:spPr>
          <a:xfrm>
            <a:off x="525780" y="5473602"/>
            <a:ext cx="3721100" cy="338554"/>
          </a:xfrm>
          <a:prstGeom prst="rect">
            <a:avLst/>
          </a:prstGeom>
          <a:noFill/>
        </p:spPr>
        <p:txBody>
          <a:bodyPr wrap="square">
            <a:spAutoFit/>
          </a:bodyPr>
          <a:lstStyle/>
          <a:p>
            <a:pPr algn="ctr"/>
            <a:r>
              <a:rPr lang="it-IT" sz="1600" b="1" i="0" dirty="0">
                <a:effectLst/>
                <a:latin typeface="Roboto" panose="02000000000000000000" pitchFamily="2" charset="0"/>
              </a:rPr>
              <a:t>ClinicalTrials.gov ID </a:t>
            </a:r>
            <a:r>
              <a:rPr lang="it-IT" sz="1600" b="0" i="0" dirty="0">
                <a:solidFill>
                  <a:srgbClr val="1B1B1B"/>
                </a:solidFill>
                <a:effectLst/>
                <a:latin typeface="Roboto" panose="02000000000000000000" pitchFamily="2" charset="0"/>
              </a:rPr>
              <a:t>NCT06065917</a:t>
            </a:r>
            <a:endParaRPr lang="it-IT" sz="1600" dirty="0"/>
          </a:p>
        </p:txBody>
      </p:sp>
      <p:sp>
        <p:nvSpPr>
          <p:cNvPr id="18" name="CasellaDiTesto 17">
            <a:extLst>
              <a:ext uri="{FF2B5EF4-FFF2-40B4-BE49-F238E27FC236}">
                <a16:creationId xmlns:a16="http://schemas.microsoft.com/office/drawing/2014/main" id="{F7FE520C-FF68-EB0E-ACEC-0CFFE0C1E774}"/>
              </a:ext>
            </a:extLst>
          </p:cNvPr>
          <p:cNvSpPr txBox="1"/>
          <p:nvPr/>
        </p:nvSpPr>
        <p:spPr>
          <a:xfrm>
            <a:off x="557784" y="5779089"/>
            <a:ext cx="3721102" cy="338554"/>
          </a:xfrm>
          <a:prstGeom prst="rect">
            <a:avLst/>
          </a:prstGeom>
          <a:noFill/>
        </p:spPr>
        <p:txBody>
          <a:bodyPr wrap="square" rtlCol="0">
            <a:spAutoFit/>
          </a:bodyPr>
          <a:lstStyle/>
          <a:p>
            <a:pPr algn="ctr"/>
            <a:r>
              <a:rPr lang="it-IT" sz="1600" dirty="0">
                <a:solidFill>
                  <a:srgbClr val="000000"/>
                </a:solidFill>
                <a:cs typeface="Arial" panose="020B0604020202020204" pitchFamily="34" charset="0"/>
              </a:rPr>
              <a:t>Main funding </a:t>
            </a:r>
            <a:r>
              <a:rPr lang="it-IT" sz="1600" dirty="0" err="1">
                <a:solidFill>
                  <a:srgbClr val="000000"/>
                </a:solidFill>
                <a:cs typeface="Arial" panose="020B0604020202020204" pitchFamily="34" charset="0"/>
              </a:rPr>
              <a:t>amount</a:t>
            </a:r>
            <a:r>
              <a:rPr lang="it-IT" sz="1600" dirty="0">
                <a:solidFill>
                  <a:srgbClr val="000000"/>
                </a:solidFill>
                <a:cs typeface="Arial" panose="020B0604020202020204" pitchFamily="34" charset="0"/>
              </a:rPr>
              <a:t> = 182 000 </a:t>
            </a:r>
            <a:r>
              <a:rPr lang="it-IT" sz="1600" dirty="0" err="1">
                <a:solidFill>
                  <a:srgbClr val="000000"/>
                </a:solidFill>
                <a:cs typeface="Arial" panose="020B0604020202020204" pitchFamily="34" charset="0"/>
              </a:rPr>
              <a:t>Euros</a:t>
            </a:r>
            <a:endParaRPr lang="it-IT" sz="1600" dirty="0">
              <a:solidFill>
                <a:srgbClr val="000000"/>
              </a:solidFill>
              <a:cs typeface="Arial" panose="020B0604020202020204" pitchFamily="34" charset="0"/>
            </a:endParaRPr>
          </a:p>
        </p:txBody>
      </p:sp>
      <p:sp>
        <p:nvSpPr>
          <p:cNvPr id="19" name="CasellaDiTesto 18">
            <a:extLst>
              <a:ext uri="{FF2B5EF4-FFF2-40B4-BE49-F238E27FC236}">
                <a16:creationId xmlns:a16="http://schemas.microsoft.com/office/drawing/2014/main" id="{C15EA3C5-3990-F125-5B94-4286620E87B8}"/>
              </a:ext>
            </a:extLst>
          </p:cNvPr>
          <p:cNvSpPr txBox="1"/>
          <p:nvPr/>
        </p:nvSpPr>
        <p:spPr>
          <a:xfrm>
            <a:off x="754380" y="6085182"/>
            <a:ext cx="4414520" cy="523220"/>
          </a:xfrm>
          <a:prstGeom prst="rect">
            <a:avLst/>
          </a:prstGeom>
          <a:noFill/>
        </p:spPr>
        <p:txBody>
          <a:bodyPr wrap="square" rtlCol="0">
            <a:spAutoFit/>
          </a:bodyPr>
          <a:lstStyle/>
          <a:p>
            <a:r>
              <a:rPr lang="en-US" sz="1400" dirty="0">
                <a:ea typeface="Times New Roman" panose="02020603050405020304" pitchFamily="18" charset="0"/>
                <a:cs typeface="Arial" panose="020B0604020202020204" pitchFamily="34" charset="0"/>
              </a:rPr>
              <a:t>Multicenter study financed by the Italian Ministry of Research</a:t>
            </a:r>
            <a:endParaRPr lang="it-IT" sz="1400" dirty="0"/>
          </a:p>
        </p:txBody>
      </p:sp>
      <p:sp>
        <p:nvSpPr>
          <p:cNvPr id="21" name="Rounded Rectangle 9">
            <a:extLst>
              <a:ext uri="{FF2B5EF4-FFF2-40B4-BE49-F238E27FC236}">
                <a16:creationId xmlns:a16="http://schemas.microsoft.com/office/drawing/2014/main" id="{EE28F311-8774-C29E-FDBB-4F2A15DE6D89}"/>
              </a:ext>
            </a:extLst>
          </p:cNvPr>
          <p:cNvSpPr/>
          <p:nvPr/>
        </p:nvSpPr>
        <p:spPr>
          <a:xfrm>
            <a:off x="908227" y="1188909"/>
            <a:ext cx="11063986" cy="3963937"/>
          </a:xfrm>
          <a:prstGeom prst="roundRect">
            <a:avLst/>
          </a:prstGeom>
          <a:solidFill>
            <a:schemeClr val="accent5">
              <a:lumMod val="20000"/>
              <a:lumOff val="80000"/>
            </a:schemeClr>
          </a:solidFill>
          <a:ln w="12700">
            <a:solidFill>
              <a:schemeClr val="accent5">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it-IT" dirty="0">
                <a:solidFill>
                  <a:schemeClr val="tx2"/>
                </a:solidFill>
              </a:rPr>
              <a:t>Obiettivi dello studio</a:t>
            </a:r>
          </a:p>
          <a:p>
            <a:endParaRPr lang="it-IT" dirty="0">
              <a:solidFill>
                <a:schemeClr val="tx2"/>
              </a:solidFill>
            </a:endParaRPr>
          </a:p>
          <a:p>
            <a:r>
              <a:rPr lang="it-IT" dirty="0">
                <a:solidFill>
                  <a:schemeClr val="tx2"/>
                </a:solidFill>
              </a:rPr>
              <a:t>End point primario</a:t>
            </a:r>
          </a:p>
          <a:p>
            <a:r>
              <a:rPr lang="en-US" dirty="0" err="1">
                <a:solidFill>
                  <a:schemeClr val="tx2"/>
                </a:solidFill>
                <a:latin typeface="Aptos" pitchFamily="34" charset="0"/>
                <a:ea typeface="Aptos" pitchFamily="34" charset="-122"/>
                <a:cs typeface="Aptos" pitchFamily="34" charset="-120"/>
              </a:rPr>
              <a:t>Validare</a:t>
            </a:r>
            <a:r>
              <a:rPr lang="en-US" dirty="0">
                <a:solidFill>
                  <a:schemeClr val="tx2"/>
                </a:solidFill>
                <a:latin typeface="Aptos" pitchFamily="34" charset="0"/>
                <a:ea typeface="Aptos" pitchFamily="34" charset="-122"/>
                <a:cs typeface="Aptos" pitchFamily="34" charset="-120"/>
              </a:rPr>
              <a:t> un </a:t>
            </a:r>
            <a:r>
              <a:rPr lang="en-US" dirty="0" err="1">
                <a:solidFill>
                  <a:schemeClr val="tx2"/>
                </a:solidFill>
                <a:latin typeface="Aptos" pitchFamily="34" charset="0"/>
                <a:ea typeface="Aptos" pitchFamily="34" charset="-122"/>
                <a:cs typeface="Aptos" pitchFamily="34" charset="-120"/>
              </a:rPr>
              <a:t>metodo</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automatizzato</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affidabile</a:t>
            </a:r>
            <a:r>
              <a:rPr lang="en-US" dirty="0">
                <a:solidFill>
                  <a:schemeClr val="tx2"/>
                </a:solidFill>
                <a:latin typeface="Aptos" pitchFamily="34" charset="0"/>
                <a:ea typeface="Aptos" pitchFamily="34" charset="-122"/>
                <a:cs typeface="Aptos" pitchFamily="34" charset="-120"/>
              </a:rPr>
              <a:t> e riproducibile per </a:t>
            </a:r>
            <a:r>
              <a:rPr lang="en-US" dirty="0" err="1">
                <a:solidFill>
                  <a:schemeClr val="tx2"/>
                </a:solidFill>
                <a:latin typeface="Aptos" pitchFamily="34" charset="0"/>
                <a:ea typeface="Aptos" pitchFamily="34" charset="-122"/>
                <a:cs typeface="Aptos" pitchFamily="34" charset="-120"/>
              </a:rPr>
              <a:t>misurare</a:t>
            </a:r>
            <a:r>
              <a:rPr lang="en-US" dirty="0">
                <a:solidFill>
                  <a:schemeClr val="tx2"/>
                </a:solidFill>
                <a:latin typeface="Aptos" pitchFamily="34" charset="0"/>
                <a:ea typeface="Aptos" pitchFamily="34" charset="-122"/>
                <a:cs typeface="Aptos" pitchFamily="34" charset="-120"/>
              </a:rPr>
              <a:t> la TSBL con </a:t>
            </a:r>
            <a:r>
              <a:rPr lang="en-US" dirty="0" err="1">
                <a:solidFill>
                  <a:schemeClr val="tx2"/>
                </a:solidFill>
                <a:latin typeface="Aptos" pitchFamily="34" charset="0"/>
                <a:ea typeface="Aptos" pitchFamily="34" charset="-122"/>
                <a:cs typeface="Aptos" pitchFamily="34" charset="-120"/>
              </a:rPr>
              <a:t>esami</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radiologici</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preoperatori</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usando</a:t>
            </a:r>
            <a:r>
              <a:rPr lang="en-US" dirty="0">
                <a:solidFill>
                  <a:schemeClr val="tx2"/>
                </a:solidFill>
                <a:latin typeface="Aptos" pitchFamily="34" charset="0"/>
                <a:ea typeface="Aptos" pitchFamily="34" charset="-122"/>
                <a:cs typeface="Aptos" pitchFamily="34" charset="-120"/>
              </a:rPr>
              <a:t> la misurazione </a:t>
            </a:r>
            <a:r>
              <a:rPr lang="en-US" dirty="0" err="1">
                <a:solidFill>
                  <a:schemeClr val="tx2"/>
                </a:solidFill>
                <a:latin typeface="Aptos" pitchFamily="34" charset="0"/>
                <a:ea typeface="Aptos" pitchFamily="34" charset="-122"/>
                <a:cs typeface="Aptos" pitchFamily="34" charset="-120"/>
              </a:rPr>
              <a:t>intraoperatoria</a:t>
            </a:r>
            <a:r>
              <a:rPr lang="en-US" dirty="0">
                <a:solidFill>
                  <a:schemeClr val="tx2"/>
                </a:solidFill>
                <a:latin typeface="Aptos" pitchFamily="34" charset="0"/>
                <a:ea typeface="Aptos" pitchFamily="34" charset="-122"/>
                <a:cs typeface="Aptos" pitchFamily="34" charset="-120"/>
              </a:rPr>
              <a:t> come standard di </a:t>
            </a:r>
            <a:r>
              <a:rPr lang="en-US" dirty="0" err="1">
                <a:solidFill>
                  <a:schemeClr val="tx2"/>
                </a:solidFill>
                <a:latin typeface="Aptos" pitchFamily="34" charset="0"/>
                <a:ea typeface="Aptos" pitchFamily="34" charset="-122"/>
                <a:cs typeface="Aptos" pitchFamily="34" charset="-120"/>
              </a:rPr>
              <a:t>riferimento</a:t>
            </a:r>
            <a:r>
              <a:rPr lang="en-US" dirty="0">
                <a:solidFill>
                  <a:schemeClr val="tx2"/>
                </a:solidFill>
                <a:latin typeface="Aptos" pitchFamily="34" charset="0"/>
                <a:ea typeface="Aptos" pitchFamily="34" charset="-122"/>
                <a:cs typeface="Aptos" pitchFamily="34" charset="-120"/>
              </a:rPr>
              <a:t>.</a:t>
            </a:r>
          </a:p>
          <a:p>
            <a:endParaRPr lang="en-US" dirty="0">
              <a:solidFill>
                <a:schemeClr val="tx2"/>
              </a:solidFill>
              <a:latin typeface="Aptos" pitchFamily="34" charset="0"/>
            </a:endParaRPr>
          </a:p>
          <a:p>
            <a:r>
              <a:rPr lang="en-US" dirty="0">
                <a:solidFill>
                  <a:schemeClr val="tx2"/>
                </a:solidFill>
                <a:latin typeface="Aptos" pitchFamily="34" charset="0"/>
              </a:rPr>
              <a:t>End point </a:t>
            </a:r>
            <a:r>
              <a:rPr lang="en-US" dirty="0" err="1">
                <a:solidFill>
                  <a:schemeClr val="tx2"/>
                </a:solidFill>
                <a:latin typeface="Aptos" pitchFamily="34" charset="0"/>
              </a:rPr>
              <a:t>secondari</a:t>
            </a:r>
            <a:endParaRPr lang="en-US" dirty="0">
              <a:solidFill>
                <a:schemeClr val="tx2"/>
              </a:solidFill>
              <a:latin typeface="Aptos" pitchFamily="34" charset="0"/>
            </a:endParaRPr>
          </a:p>
          <a:p>
            <a:r>
              <a:rPr lang="en-US" dirty="0" err="1">
                <a:solidFill>
                  <a:schemeClr val="tx2"/>
                </a:solidFill>
                <a:latin typeface="Aptos" pitchFamily="34" charset="0"/>
                <a:ea typeface="Aptos" pitchFamily="34" charset="-122"/>
                <a:cs typeface="Aptos" pitchFamily="34" charset="-120"/>
              </a:rPr>
              <a:t>Valutare</a:t>
            </a:r>
            <a:r>
              <a:rPr lang="en-US" dirty="0">
                <a:solidFill>
                  <a:schemeClr val="tx2"/>
                </a:solidFill>
                <a:latin typeface="Aptos" pitchFamily="34" charset="0"/>
                <a:ea typeface="Aptos" pitchFamily="34" charset="-122"/>
                <a:cs typeface="Aptos" pitchFamily="34" charset="-120"/>
              </a:rPr>
              <a:t> la </a:t>
            </a:r>
            <a:r>
              <a:rPr lang="en-US" dirty="0" err="1">
                <a:solidFill>
                  <a:schemeClr val="tx2"/>
                </a:solidFill>
                <a:latin typeface="Aptos" pitchFamily="34" charset="0"/>
                <a:ea typeface="Aptos" pitchFamily="34" charset="-122"/>
                <a:cs typeface="Aptos" pitchFamily="34" charset="-120"/>
              </a:rPr>
              <a:t>fattibilità</a:t>
            </a:r>
            <a:r>
              <a:rPr lang="en-US" dirty="0">
                <a:solidFill>
                  <a:schemeClr val="tx2"/>
                </a:solidFill>
                <a:latin typeface="Aptos" pitchFamily="34" charset="0"/>
                <a:ea typeface="Aptos" pitchFamily="34" charset="-122"/>
                <a:cs typeface="Aptos" pitchFamily="34" charset="-120"/>
              </a:rPr>
              <a:t> di TC e RM nella </a:t>
            </a:r>
            <a:r>
              <a:rPr lang="en-US" dirty="0" err="1">
                <a:solidFill>
                  <a:schemeClr val="tx2"/>
                </a:solidFill>
                <a:latin typeface="Aptos" pitchFamily="34" charset="0"/>
                <a:ea typeface="Aptos" pitchFamily="34" charset="-122"/>
                <a:cs typeface="Aptos" pitchFamily="34" charset="-120"/>
              </a:rPr>
              <a:t>stima</a:t>
            </a:r>
            <a:r>
              <a:rPr lang="en-US" dirty="0">
                <a:solidFill>
                  <a:schemeClr val="tx2"/>
                </a:solidFill>
                <a:latin typeface="Aptos" pitchFamily="34" charset="0"/>
                <a:ea typeface="Aptos" pitchFamily="34" charset="-122"/>
                <a:cs typeface="Aptos" pitchFamily="34" charset="-120"/>
              </a:rPr>
              <a:t> preoperatoria della TSBL in una </a:t>
            </a:r>
            <a:r>
              <a:rPr lang="en-US" dirty="0" err="1">
                <a:solidFill>
                  <a:schemeClr val="tx2"/>
                </a:solidFill>
                <a:latin typeface="Aptos" pitchFamily="34" charset="0"/>
                <a:ea typeface="Aptos" pitchFamily="34" charset="-122"/>
                <a:cs typeface="Aptos" pitchFamily="34" charset="-120"/>
              </a:rPr>
              <a:t>coorte</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ampia</a:t>
            </a:r>
            <a:r>
              <a:rPr lang="en-US" dirty="0">
                <a:solidFill>
                  <a:schemeClr val="tx2"/>
                </a:solidFill>
                <a:latin typeface="Aptos" pitchFamily="34" charset="0"/>
                <a:ea typeface="Aptos" pitchFamily="34" charset="-122"/>
                <a:cs typeface="Aptos" pitchFamily="34" charset="-120"/>
              </a:rPr>
              <a:t>.</a:t>
            </a:r>
            <a:endParaRPr lang="en-US" dirty="0">
              <a:solidFill>
                <a:schemeClr val="tx2"/>
              </a:solidFill>
            </a:endParaRPr>
          </a:p>
          <a:p>
            <a:r>
              <a:rPr lang="en-US" dirty="0" err="1">
                <a:solidFill>
                  <a:schemeClr val="tx2"/>
                </a:solidFill>
                <a:latin typeface="Aptos" pitchFamily="34" charset="0"/>
                <a:ea typeface="Aptos" pitchFamily="34" charset="-122"/>
                <a:cs typeface="Aptos" pitchFamily="34" charset="-120"/>
              </a:rPr>
              <a:t>Confrontare</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l’accuratezza</a:t>
            </a:r>
            <a:r>
              <a:rPr lang="en-US" dirty="0">
                <a:solidFill>
                  <a:schemeClr val="tx2"/>
                </a:solidFill>
                <a:latin typeface="Aptos" pitchFamily="34" charset="0"/>
                <a:ea typeface="Aptos" pitchFamily="34" charset="-122"/>
                <a:cs typeface="Aptos" pitchFamily="34" charset="-120"/>
              </a:rPr>
              <a:t> di TC e RM nella misurazione della </a:t>
            </a:r>
            <a:r>
              <a:rPr lang="en-US" dirty="0" err="1">
                <a:solidFill>
                  <a:schemeClr val="tx2"/>
                </a:solidFill>
                <a:latin typeface="Aptos" pitchFamily="34" charset="0"/>
                <a:ea typeface="Aptos" pitchFamily="34" charset="-122"/>
                <a:cs typeface="Aptos" pitchFamily="34" charset="-120"/>
              </a:rPr>
              <a:t>lunghezza</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dell’intestino</a:t>
            </a:r>
            <a:r>
              <a:rPr lang="en-US" dirty="0">
                <a:solidFill>
                  <a:schemeClr val="tx2"/>
                </a:solidFill>
                <a:latin typeface="Aptos" pitchFamily="34" charset="0"/>
                <a:ea typeface="Aptos" pitchFamily="34" charset="-122"/>
                <a:cs typeface="Aptos" pitchFamily="34" charset="-120"/>
              </a:rPr>
              <a:t> tenue.</a:t>
            </a:r>
            <a:endParaRPr lang="en-US" dirty="0">
              <a:solidFill>
                <a:schemeClr val="tx2"/>
              </a:solidFill>
            </a:endParaRPr>
          </a:p>
          <a:p>
            <a:r>
              <a:rPr lang="en-US" dirty="0" err="1">
                <a:solidFill>
                  <a:schemeClr val="tx2"/>
                </a:solidFill>
                <a:latin typeface="Aptos" pitchFamily="34" charset="0"/>
                <a:ea typeface="Aptos" pitchFamily="34" charset="-122"/>
                <a:cs typeface="Aptos" pitchFamily="34" charset="-120"/>
              </a:rPr>
              <a:t>Sviluppare</a:t>
            </a:r>
            <a:r>
              <a:rPr lang="en-US" dirty="0">
                <a:solidFill>
                  <a:schemeClr val="tx2"/>
                </a:solidFill>
                <a:latin typeface="Aptos" pitchFamily="34" charset="0"/>
                <a:ea typeface="Aptos" pitchFamily="34" charset="-122"/>
                <a:cs typeface="Aptos" pitchFamily="34" charset="-120"/>
              </a:rPr>
              <a:t> uno strumento di IA in </a:t>
            </a:r>
            <a:r>
              <a:rPr lang="en-US" dirty="0" err="1">
                <a:solidFill>
                  <a:schemeClr val="tx2"/>
                </a:solidFill>
                <a:latin typeface="Aptos" pitchFamily="34" charset="0"/>
                <a:ea typeface="Aptos" pitchFamily="34" charset="-122"/>
                <a:cs typeface="Aptos" pitchFamily="34" charset="-120"/>
              </a:rPr>
              <a:t>grado</a:t>
            </a:r>
            <a:r>
              <a:rPr lang="en-US" dirty="0">
                <a:solidFill>
                  <a:schemeClr val="tx2"/>
                </a:solidFill>
                <a:latin typeface="Aptos" pitchFamily="34" charset="0"/>
                <a:ea typeface="Aptos" pitchFamily="34" charset="-122"/>
                <a:cs typeface="Aptos" pitchFamily="34" charset="-120"/>
              </a:rPr>
              <a:t> di </a:t>
            </a:r>
            <a:r>
              <a:rPr lang="en-US" dirty="0" err="1">
                <a:solidFill>
                  <a:schemeClr val="tx2"/>
                </a:solidFill>
                <a:latin typeface="Aptos" pitchFamily="34" charset="0"/>
                <a:ea typeface="Aptos" pitchFamily="34" charset="-122"/>
                <a:cs typeface="Aptos" pitchFamily="34" charset="-120"/>
              </a:rPr>
              <a:t>misurare</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automaticamente</a:t>
            </a:r>
            <a:r>
              <a:rPr lang="en-US" dirty="0">
                <a:solidFill>
                  <a:schemeClr val="tx2"/>
                </a:solidFill>
                <a:latin typeface="Aptos" pitchFamily="34" charset="0"/>
                <a:ea typeface="Aptos" pitchFamily="34" charset="-122"/>
                <a:cs typeface="Aptos" pitchFamily="34" charset="-120"/>
              </a:rPr>
              <a:t> la TSBL </a:t>
            </a:r>
            <a:r>
              <a:rPr lang="en-US" dirty="0" err="1">
                <a:solidFill>
                  <a:schemeClr val="tx2"/>
                </a:solidFill>
                <a:latin typeface="Aptos" pitchFamily="34" charset="0"/>
                <a:ea typeface="Aptos" pitchFamily="34" charset="-122"/>
                <a:cs typeface="Aptos" pitchFamily="34" charset="-120"/>
              </a:rPr>
              <a:t>sulle</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immagini</a:t>
            </a:r>
            <a:r>
              <a:rPr lang="en-US" dirty="0">
                <a:solidFill>
                  <a:schemeClr val="tx2"/>
                </a:solidFill>
                <a:latin typeface="Aptos" pitchFamily="34" charset="0"/>
                <a:ea typeface="Aptos" pitchFamily="34" charset="-122"/>
                <a:cs typeface="Aptos" pitchFamily="34" charset="-120"/>
              </a:rPr>
              <a:t> cross-sectional.</a:t>
            </a:r>
            <a:endParaRPr lang="en-US" dirty="0">
              <a:solidFill>
                <a:schemeClr val="tx2"/>
              </a:solidFill>
            </a:endParaRPr>
          </a:p>
          <a:p>
            <a:endParaRPr dirty="0">
              <a:solidFill>
                <a:schemeClr val="tx2"/>
              </a:solidFill>
            </a:endParaRPr>
          </a:p>
        </p:txBody>
      </p:sp>
      <p:pic>
        <p:nvPicPr>
          <p:cNvPr id="6" name="Picture 2" descr="SICOB — Science, Care, Innovation">
            <a:extLst>
              <a:ext uri="{FF2B5EF4-FFF2-40B4-BE49-F238E27FC236}">
                <a16:creationId xmlns:a16="http://schemas.microsoft.com/office/drawing/2014/main" id="{5316B639-334B-5CB4-A694-52ED492CE4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71988" y="-32142"/>
            <a:ext cx="1275074" cy="1275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645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EB23D72-A226-96F3-D6CD-F7202FEDA4A5}"/>
            </a:ext>
          </a:extLst>
        </p:cNvPr>
        <p:cNvGrpSpPr/>
        <p:nvPr/>
      </p:nvGrpSpPr>
      <p:grpSpPr>
        <a:xfrm>
          <a:off x="0" y="0"/>
          <a:ext cx="0" cy="0"/>
          <a:chOff x="0" y="0"/>
          <a:chExt cx="0" cy="0"/>
        </a:xfrm>
      </p:grpSpPr>
      <p:pic>
        <p:nvPicPr>
          <p:cNvPr id="2" name="Picture 1" descr="sicob_mosaic_vstrip.png">
            <a:extLst>
              <a:ext uri="{FF2B5EF4-FFF2-40B4-BE49-F238E27FC236}">
                <a16:creationId xmlns:a16="http://schemas.microsoft.com/office/drawing/2014/main" id="{5F859DEA-9B99-49DA-6263-35D0230575E6}"/>
              </a:ext>
            </a:extLst>
          </p:cNvPr>
          <p:cNvPicPr>
            <a:picLocks noChangeAspect="1"/>
          </p:cNvPicPr>
          <p:nvPr/>
        </p:nvPicPr>
        <p:blipFill>
          <a:blip r:embed="rId3"/>
          <a:stretch>
            <a:fillRect/>
          </a:stretch>
        </p:blipFill>
        <p:spPr>
          <a:xfrm>
            <a:off x="0" y="0"/>
            <a:ext cx="502920" cy="6858000"/>
          </a:xfrm>
          <a:prstGeom prst="rect">
            <a:avLst/>
          </a:prstGeom>
        </p:spPr>
      </p:pic>
      <p:sp>
        <p:nvSpPr>
          <p:cNvPr id="3" name="Rectangle 2">
            <a:extLst>
              <a:ext uri="{FF2B5EF4-FFF2-40B4-BE49-F238E27FC236}">
                <a16:creationId xmlns:a16="http://schemas.microsoft.com/office/drawing/2014/main" id="{FEF49128-A08F-1BB8-B947-2B712CEE34B3}"/>
              </a:ext>
            </a:extLst>
          </p:cNvPr>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314B4E40-4506-41EF-28DF-64394E0183CA}"/>
              </a:ext>
            </a:extLst>
          </p:cNvPr>
          <p:cNvSpPr txBox="1"/>
          <p:nvPr/>
        </p:nvSpPr>
        <p:spPr>
          <a:xfrm>
            <a:off x="10561320" y="6473952"/>
            <a:ext cx="411480" cy="201168"/>
          </a:xfrm>
          <a:prstGeom prst="rect">
            <a:avLst/>
          </a:prstGeom>
          <a:noFill/>
        </p:spPr>
        <p:txBody>
          <a:bodyPr wrap="square" lIns="36576" tIns="18288" rIns="36576" bIns="18288" anchor="t">
            <a:spAutoFit/>
          </a:bodyPr>
          <a:lstStyle/>
          <a:p>
            <a:pPr algn="r"/>
            <a:r>
              <a:rPr sz="750" b="0">
                <a:solidFill>
                  <a:srgbClr val="697588"/>
                </a:solidFill>
                <a:latin typeface="Aptos"/>
              </a:rPr>
              <a:t>2</a:t>
            </a:r>
          </a:p>
        </p:txBody>
      </p:sp>
      <p:sp>
        <p:nvSpPr>
          <p:cNvPr id="8" name="TextBox 7">
            <a:extLst>
              <a:ext uri="{FF2B5EF4-FFF2-40B4-BE49-F238E27FC236}">
                <a16:creationId xmlns:a16="http://schemas.microsoft.com/office/drawing/2014/main" id="{EDD0620A-22BB-B686-C897-0710FC6E33C2}"/>
              </a:ext>
            </a:extLst>
          </p:cNvPr>
          <p:cNvSpPr txBox="1"/>
          <p:nvPr/>
        </p:nvSpPr>
        <p:spPr>
          <a:xfrm>
            <a:off x="4453058" y="155377"/>
            <a:ext cx="4296789" cy="529376"/>
          </a:xfrm>
          <a:prstGeom prst="rect">
            <a:avLst/>
          </a:prstGeom>
          <a:noFill/>
        </p:spPr>
        <p:txBody>
          <a:bodyPr wrap="square" lIns="36576" tIns="18288" rIns="36576" bIns="18288" anchor="t">
            <a:spAutoFit/>
          </a:bodyPr>
          <a:lstStyle/>
          <a:p>
            <a:pPr algn="l"/>
            <a:r>
              <a:rPr lang="it-IT" sz="3200" b="1" dirty="0">
                <a:solidFill>
                  <a:srgbClr val="334674"/>
                </a:solidFill>
                <a:latin typeface="Aptos"/>
              </a:rPr>
              <a:t>MATERIALI E METODI</a:t>
            </a:r>
            <a:endParaRPr sz="3200" b="1" dirty="0">
              <a:solidFill>
                <a:srgbClr val="334674"/>
              </a:solidFill>
              <a:latin typeface="Aptos"/>
            </a:endParaRPr>
          </a:p>
        </p:txBody>
      </p:sp>
      <p:cxnSp>
        <p:nvCxnSpPr>
          <p:cNvPr id="9" name="Connector 8">
            <a:extLst>
              <a:ext uri="{FF2B5EF4-FFF2-40B4-BE49-F238E27FC236}">
                <a16:creationId xmlns:a16="http://schemas.microsoft.com/office/drawing/2014/main" id="{26ED8645-942F-2330-14F5-E5D04BDFBA8E}"/>
              </a:ext>
            </a:extLst>
          </p:cNvPr>
          <p:cNvCxnSpPr/>
          <p:nvPr/>
        </p:nvCxnSpPr>
        <p:spPr>
          <a:xfrm>
            <a:off x="4006797" y="795701"/>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48EA375D-3331-FED7-2194-33E7EF3A5AE5}"/>
              </a:ext>
            </a:extLst>
          </p:cNvPr>
          <p:cNvSpPr txBox="1"/>
          <p:nvPr/>
        </p:nvSpPr>
        <p:spPr>
          <a:xfrm>
            <a:off x="1106424" y="2894076"/>
            <a:ext cx="219456" cy="146304"/>
          </a:xfrm>
          <a:prstGeom prst="rect">
            <a:avLst/>
          </a:prstGeom>
          <a:noFill/>
        </p:spPr>
        <p:txBody>
          <a:bodyPr wrap="square" lIns="36576" tIns="18288" rIns="36576" bIns="18288" anchor="t">
            <a:spAutoFit/>
          </a:bodyPr>
          <a:lstStyle/>
          <a:p>
            <a:pPr algn="ctr"/>
            <a:r>
              <a:rPr sz="1000" b="1">
                <a:solidFill>
                  <a:srgbClr val="FFFFFF"/>
                </a:solidFill>
                <a:latin typeface="Aptos"/>
              </a:rPr>
              <a:t>3</a:t>
            </a:r>
          </a:p>
        </p:txBody>
      </p:sp>
      <p:pic>
        <p:nvPicPr>
          <p:cNvPr id="13" name="Immagine 12">
            <a:extLst>
              <a:ext uri="{FF2B5EF4-FFF2-40B4-BE49-F238E27FC236}">
                <a16:creationId xmlns:a16="http://schemas.microsoft.com/office/drawing/2014/main" id="{50C492A0-740D-8629-2770-058781C02784}"/>
              </a:ext>
            </a:extLst>
          </p:cNvPr>
          <p:cNvPicPr>
            <a:picLocks noChangeAspect="1"/>
          </p:cNvPicPr>
          <p:nvPr/>
        </p:nvPicPr>
        <p:blipFill>
          <a:blip r:embed="rId4"/>
          <a:srcRect l="62453"/>
          <a:stretch>
            <a:fillRect/>
          </a:stretch>
        </p:blipFill>
        <p:spPr>
          <a:xfrm>
            <a:off x="7056118" y="6061220"/>
            <a:ext cx="1737182" cy="796780"/>
          </a:xfrm>
          <a:prstGeom prst="rect">
            <a:avLst/>
          </a:prstGeom>
        </p:spPr>
      </p:pic>
      <p:pic>
        <p:nvPicPr>
          <p:cNvPr id="14" name="Immagine 13">
            <a:extLst>
              <a:ext uri="{FF2B5EF4-FFF2-40B4-BE49-F238E27FC236}">
                <a16:creationId xmlns:a16="http://schemas.microsoft.com/office/drawing/2014/main" id="{C50D5900-3422-5057-2F9E-785FD885B7F2}"/>
              </a:ext>
            </a:extLst>
          </p:cNvPr>
          <p:cNvPicPr>
            <a:picLocks noChangeAspect="1"/>
          </p:cNvPicPr>
          <p:nvPr/>
        </p:nvPicPr>
        <p:blipFill>
          <a:blip r:embed="rId5"/>
          <a:srcRect r="62466"/>
          <a:stretch>
            <a:fillRect/>
          </a:stretch>
        </p:blipFill>
        <p:spPr>
          <a:xfrm>
            <a:off x="8793300" y="5981205"/>
            <a:ext cx="1736235" cy="795600"/>
          </a:xfrm>
          <a:prstGeom prst="rect">
            <a:avLst/>
          </a:prstGeom>
        </p:spPr>
      </p:pic>
      <p:pic>
        <p:nvPicPr>
          <p:cNvPr id="15" name="Immagine 14">
            <a:extLst>
              <a:ext uri="{FF2B5EF4-FFF2-40B4-BE49-F238E27FC236}">
                <a16:creationId xmlns:a16="http://schemas.microsoft.com/office/drawing/2014/main" id="{9593F8B9-F141-E9DA-574F-1DE3FC890ECB}"/>
              </a:ext>
            </a:extLst>
          </p:cNvPr>
          <p:cNvPicPr>
            <a:picLocks noChangeAspect="1"/>
          </p:cNvPicPr>
          <p:nvPr/>
        </p:nvPicPr>
        <p:blipFill>
          <a:blip r:embed="rId4"/>
          <a:srcRect l="37373" r="37754"/>
          <a:stretch>
            <a:fillRect/>
          </a:stretch>
        </p:blipFill>
        <p:spPr>
          <a:xfrm>
            <a:off x="10529535" y="5921765"/>
            <a:ext cx="1320800" cy="914479"/>
          </a:xfrm>
          <a:prstGeom prst="rect">
            <a:avLst/>
          </a:prstGeom>
        </p:spPr>
      </p:pic>
      <p:pic>
        <p:nvPicPr>
          <p:cNvPr id="16" name="Immagine 15">
            <a:extLst>
              <a:ext uri="{FF2B5EF4-FFF2-40B4-BE49-F238E27FC236}">
                <a16:creationId xmlns:a16="http://schemas.microsoft.com/office/drawing/2014/main" id="{A48D1AA4-5236-63AB-35BF-0C24B1AD757E}"/>
              </a:ext>
            </a:extLst>
          </p:cNvPr>
          <p:cNvPicPr>
            <a:picLocks noChangeAspect="1"/>
          </p:cNvPicPr>
          <p:nvPr/>
        </p:nvPicPr>
        <p:blipFill>
          <a:blip r:embed="rId6"/>
          <a:stretch>
            <a:fillRect/>
          </a:stretch>
        </p:blipFill>
        <p:spPr>
          <a:xfrm>
            <a:off x="3043179" y="6201119"/>
            <a:ext cx="3721101" cy="656881"/>
          </a:xfrm>
          <a:prstGeom prst="rect">
            <a:avLst/>
          </a:prstGeom>
        </p:spPr>
      </p:pic>
      <p:sp>
        <p:nvSpPr>
          <p:cNvPr id="21" name="Rounded Rectangle 9">
            <a:extLst>
              <a:ext uri="{FF2B5EF4-FFF2-40B4-BE49-F238E27FC236}">
                <a16:creationId xmlns:a16="http://schemas.microsoft.com/office/drawing/2014/main" id="{ACAB07B6-FEC2-A0E1-0554-FC8ABD18EEBF}"/>
              </a:ext>
            </a:extLst>
          </p:cNvPr>
          <p:cNvSpPr/>
          <p:nvPr/>
        </p:nvSpPr>
        <p:spPr>
          <a:xfrm>
            <a:off x="1005840" y="698796"/>
            <a:ext cx="10973957" cy="4992472"/>
          </a:xfrm>
          <a:prstGeom prst="roundRect">
            <a:avLst/>
          </a:prstGeom>
          <a:solidFill>
            <a:schemeClr val="accent5">
              <a:lumMod val="20000"/>
              <a:lumOff val="80000"/>
            </a:schemeClr>
          </a:solidFill>
          <a:ln w="12700">
            <a:solidFill>
              <a:schemeClr val="accent5">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600" noProof="1">
                <a:solidFill>
                  <a:schemeClr val="tx2"/>
                </a:solidFill>
                <a:latin typeface="Montserrat" pitchFamily="2" charset="77"/>
              </a:rPr>
              <a:t>Disegno dello studio</a:t>
            </a:r>
          </a:p>
          <a:p>
            <a:pPr marL="380990" indent="-380990">
              <a:buFont typeface="Arial" panose="020B0604020202020204" pitchFamily="34" charset="0"/>
              <a:buChar char="•"/>
            </a:pPr>
            <a:r>
              <a:rPr lang="en-US" sz="1600" dirty="0" err="1">
                <a:solidFill>
                  <a:schemeClr val="tx2"/>
                </a:solidFill>
                <a:latin typeface="Montserrat" pitchFamily="2" charset="77"/>
                <a:cs typeface="Calibri" panose="020F0502020204030204" pitchFamily="34" charset="0"/>
              </a:rPr>
              <a:t>Prospettico</a:t>
            </a:r>
            <a:r>
              <a:rPr lang="en-US" sz="1600" dirty="0">
                <a:solidFill>
                  <a:schemeClr val="tx2"/>
                </a:solidFill>
                <a:latin typeface="Montserrat" pitchFamily="2" charset="77"/>
                <a:cs typeface="Calibri" panose="020F0502020204030204" pitchFamily="34" charset="0"/>
              </a:rPr>
              <a:t> </a:t>
            </a:r>
            <a:r>
              <a:rPr lang="en-US" sz="1600" dirty="0" err="1">
                <a:solidFill>
                  <a:schemeClr val="tx2"/>
                </a:solidFill>
                <a:latin typeface="Montserrat" pitchFamily="2" charset="77"/>
                <a:cs typeface="Calibri" panose="020F0502020204030204" pitchFamily="34" charset="0"/>
              </a:rPr>
              <a:t>multicentrico</a:t>
            </a:r>
            <a:r>
              <a:rPr lang="en-US" sz="1600" dirty="0">
                <a:solidFill>
                  <a:schemeClr val="tx2"/>
                </a:solidFill>
                <a:latin typeface="Montserrat" pitchFamily="2" charset="77"/>
                <a:cs typeface="Calibri" panose="020F0502020204030204" pitchFamily="34" charset="0"/>
              </a:rPr>
              <a:t> (Ospedale </a:t>
            </a:r>
            <a:r>
              <a:rPr lang="en-GB" sz="1600" dirty="0">
                <a:solidFill>
                  <a:schemeClr val="tx2"/>
                </a:solidFill>
                <a:latin typeface="Montserrat" pitchFamily="2" charset="77"/>
                <a:ea typeface="Times New Roman" panose="02020603050405020304" pitchFamily="18" charset="0"/>
              </a:rPr>
              <a:t>Sant'Andrea, Roma CESC Code: 7340 Prot. 0753/2023; Ospedale Universitario di Padova CESC Code: AOP3121</a:t>
            </a:r>
            <a:r>
              <a:rPr lang="en-US" sz="1600" dirty="0">
                <a:solidFill>
                  <a:schemeClr val="tx2"/>
                </a:solidFill>
                <a:latin typeface="Montserrat" pitchFamily="2" charset="77"/>
                <a:cs typeface="Calibri" panose="020F0502020204030204" pitchFamily="34" charset="0"/>
              </a:rPr>
              <a:t>;  </a:t>
            </a:r>
            <a:r>
              <a:rPr lang="en-US" sz="1600" dirty="0" err="1">
                <a:solidFill>
                  <a:schemeClr val="tx2"/>
                </a:solidFill>
                <a:latin typeface="Montserrat" pitchFamily="2" charset="77"/>
                <a:cs typeface="Calibri" panose="020F0502020204030204" pitchFamily="34" charset="0"/>
              </a:rPr>
              <a:t>Univesità</a:t>
            </a:r>
            <a:r>
              <a:rPr lang="en-US" sz="1600" dirty="0">
                <a:solidFill>
                  <a:schemeClr val="tx2"/>
                </a:solidFill>
                <a:latin typeface="Montserrat" pitchFamily="2" charset="77"/>
                <a:cs typeface="Calibri" panose="020F0502020204030204" pitchFamily="34" charset="0"/>
              </a:rPr>
              <a:t> Federico II di Napoli;</a:t>
            </a:r>
          </a:p>
          <a:p>
            <a:pPr marL="380990" indent="-380990">
              <a:buFont typeface="Arial" panose="020B0604020202020204" pitchFamily="34" charset="0"/>
              <a:buChar char="•"/>
            </a:pPr>
            <a:r>
              <a:rPr lang="en-US" sz="1600" dirty="0">
                <a:solidFill>
                  <a:schemeClr val="tx2"/>
                </a:solidFill>
                <a:latin typeface="Montserrat" pitchFamily="2" charset="77"/>
                <a:cs typeface="Calibri" panose="020F0502020204030204" pitchFamily="34" charset="0"/>
              </a:rPr>
              <a:t>November 2023 – November 2026</a:t>
            </a:r>
          </a:p>
          <a:p>
            <a:endParaRPr lang="en-US" sz="1600" dirty="0">
              <a:solidFill>
                <a:schemeClr val="tx2"/>
              </a:solidFill>
              <a:latin typeface="Montserrat" pitchFamily="2" charset="77"/>
              <a:cs typeface="Calibri" panose="020F0502020204030204" pitchFamily="34" charset="0"/>
            </a:endParaRPr>
          </a:p>
          <a:p>
            <a:r>
              <a:rPr lang="en-US" sz="1600" dirty="0" err="1">
                <a:solidFill>
                  <a:schemeClr val="tx2"/>
                </a:solidFill>
                <a:latin typeface="Montserrat" pitchFamily="2" charset="77"/>
                <a:cs typeface="Calibri" panose="020F0502020204030204" pitchFamily="34" charset="0"/>
              </a:rPr>
              <a:t>Criteri</a:t>
            </a:r>
            <a:r>
              <a:rPr lang="en-US" sz="1600" dirty="0">
                <a:solidFill>
                  <a:schemeClr val="tx2"/>
                </a:solidFill>
                <a:latin typeface="Montserrat" pitchFamily="2" charset="77"/>
                <a:cs typeface="Calibri" panose="020F0502020204030204" pitchFamily="34" charset="0"/>
              </a:rPr>
              <a:t> di </a:t>
            </a:r>
            <a:r>
              <a:rPr lang="en-US" sz="1600" dirty="0" err="1">
                <a:solidFill>
                  <a:schemeClr val="tx2"/>
                </a:solidFill>
                <a:latin typeface="Montserrat" pitchFamily="2" charset="77"/>
                <a:cs typeface="Calibri" panose="020F0502020204030204" pitchFamily="34" charset="0"/>
              </a:rPr>
              <a:t>inclusione</a:t>
            </a:r>
            <a:endParaRPr lang="en-US" sz="1600" dirty="0">
              <a:solidFill>
                <a:schemeClr val="tx2"/>
              </a:solidFill>
              <a:latin typeface="Montserrat" pitchFamily="2" charset="77"/>
              <a:cs typeface="Calibri" panose="020F0502020204030204" pitchFamily="34" charset="0"/>
            </a:endParaRPr>
          </a:p>
          <a:p>
            <a:pPr marL="285750" indent="-285750">
              <a:buFont typeface="Wingdings" pitchFamily="2" charset="2"/>
              <a:buChar char="ü"/>
            </a:pPr>
            <a:r>
              <a:rPr lang="en-US" sz="1600" dirty="0">
                <a:solidFill>
                  <a:schemeClr val="tx2"/>
                </a:solidFill>
                <a:latin typeface="Montserrat" pitchFamily="2" charset="77"/>
                <a:cs typeface="Calibri" panose="020F0502020204030204" pitchFamily="34" charset="0"/>
              </a:rPr>
              <a:t>BMI &gt; 35 kg/m² + </a:t>
            </a:r>
            <a:r>
              <a:rPr lang="en-US" sz="1600" dirty="0" err="1">
                <a:solidFill>
                  <a:schemeClr val="tx2"/>
                </a:solidFill>
                <a:latin typeface="Montserrat" pitchFamily="2" charset="77"/>
                <a:cs typeface="Calibri" panose="020F0502020204030204" pitchFamily="34" charset="0"/>
              </a:rPr>
              <a:t>almeno</a:t>
            </a:r>
            <a:r>
              <a:rPr lang="en-US" sz="1600" dirty="0">
                <a:solidFill>
                  <a:schemeClr val="tx2"/>
                </a:solidFill>
                <a:latin typeface="Montserrat" pitchFamily="2" charset="77"/>
                <a:cs typeface="Calibri" panose="020F0502020204030204" pitchFamily="34" charset="0"/>
              </a:rPr>
              <a:t> una </a:t>
            </a:r>
            <a:r>
              <a:rPr lang="en-US" sz="1600" dirty="0" err="1">
                <a:solidFill>
                  <a:schemeClr val="tx2"/>
                </a:solidFill>
                <a:latin typeface="Montserrat" pitchFamily="2" charset="77"/>
                <a:cs typeface="Calibri" panose="020F0502020204030204" pitchFamily="34" charset="0"/>
              </a:rPr>
              <a:t>comorbidità</a:t>
            </a:r>
            <a:r>
              <a:rPr lang="en-US" sz="1600" dirty="0">
                <a:solidFill>
                  <a:schemeClr val="tx2"/>
                </a:solidFill>
                <a:latin typeface="Montserrat" pitchFamily="2" charset="77"/>
                <a:cs typeface="Calibri" panose="020F0502020204030204" pitchFamily="34" charset="0"/>
              </a:rPr>
              <a:t> </a:t>
            </a:r>
            <a:r>
              <a:rPr lang="en-US" sz="1600" dirty="0" err="1">
                <a:solidFill>
                  <a:schemeClr val="tx2"/>
                </a:solidFill>
                <a:latin typeface="Montserrat" pitchFamily="2" charset="77"/>
                <a:cs typeface="Calibri" panose="020F0502020204030204" pitchFamily="34" charset="0"/>
              </a:rPr>
              <a:t>correlata</a:t>
            </a:r>
            <a:r>
              <a:rPr lang="en-US" sz="1600" dirty="0">
                <a:solidFill>
                  <a:schemeClr val="tx2"/>
                </a:solidFill>
                <a:latin typeface="Montserrat" pitchFamily="2" charset="77"/>
                <a:cs typeface="Calibri" panose="020F0502020204030204" pitchFamily="34" charset="0"/>
              </a:rPr>
              <a:t> </a:t>
            </a:r>
            <a:r>
              <a:rPr lang="en-US" sz="1600" dirty="0" err="1">
                <a:solidFill>
                  <a:schemeClr val="tx2"/>
                </a:solidFill>
                <a:latin typeface="Montserrat" pitchFamily="2" charset="77"/>
                <a:cs typeface="Calibri" panose="020F0502020204030204" pitchFamily="34" charset="0"/>
              </a:rPr>
              <a:t>all’obesità</a:t>
            </a:r>
            <a:r>
              <a:rPr lang="en-US" sz="1600" dirty="0">
                <a:solidFill>
                  <a:schemeClr val="tx2"/>
                </a:solidFill>
                <a:latin typeface="Montserrat" pitchFamily="2" charset="77"/>
                <a:cs typeface="Calibri" panose="020F0502020204030204" pitchFamily="34" charset="0"/>
              </a:rPr>
              <a:t>, ad </a:t>
            </a:r>
            <a:r>
              <a:rPr lang="en-US" sz="1600" dirty="0" err="1">
                <a:solidFill>
                  <a:schemeClr val="tx2"/>
                </a:solidFill>
                <a:latin typeface="Montserrat" pitchFamily="2" charset="77"/>
                <a:cs typeface="Calibri" panose="020F0502020204030204" pitchFamily="34" charset="0"/>
              </a:rPr>
              <a:t>esempio</a:t>
            </a:r>
            <a:r>
              <a:rPr lang="en-US" sz="1600" dirty="0">
                <a:solidFill>
                  <a:schemeClr val="tx2"/>
                </a:solidFill>
                <a:latin typeface="Montserrat" pitchFamily="2" charset="77"/>
                <a:cs typeface="Calibri" panose="020F0502020204030204" pitchFamily="34" charset="0"/>
              </a:rPr>
              <a:t> </a:t>
            </a:r>
            <a:r>
              <a:rPr lang="en-US" sz="1600" dirty="0" err="1">
                <a:solidFill>
                  <a:schemeClr val="tx2"/>
                </a:solidFill>
                <a:latin typeface="Montserrat" pitchFamily="2" charset="77"/>
                <a:cs typeface="Calibri" panose="020F0502020204030204" pitchFamily="34" charset="0"/>
              </a:rPr>
              <a:t>diabete</a:t>
            </a:r>
            <a:r>
              <a:rPr lang="en-US" sz="1600" dirty="0">
                <a:solidFill>
                  <a:schemeClr val="tx2"/>
                </a:solidFill>
                <a:latin typeface="Montserrat" pitchFamily="2" charset="77"/>
                <a:cs typeface="Calibri" panose="020F0502020204030204" pitchFamily="34" charset="0"/>
              </a:rPr>
              <a:t>.</a:t>
            </a:r>
          </a:p>
          <a:p>
            <a:pPr marL="285750" indent="-285750">
              <a:buFont typeface="Wingdings" pitchFamily="2" charset="2"/>
              <a:buChar char="ü"/>
            </a:pPr>
            <a:r>
              <a:rPr lang="en-US" sz="1600" dirty="0">
                <a:solidFill>
                  <a:schemeClr val="tx2"/>
                </a:solidFill>
                <a:latin typeface="Montserrat" pitchFamily="2" charset="77"/>
                <a:cs typeface="Calibri" panose="020F0502020204030204" pitchFamily="34" charset="0"/>
              </a:rPr>
              <a:t>BMI &gt; 40 kg/m².</a:t>
            </a:r>
          </a:p>
          <a:p>
            <a:endParaRPr lang="en-US" sz="1600" dirty="0">
              <a:solidFill>
                <a:schemeClr val="tx2"/>
              </a:solidFill>
              <a:latin typeface="Montserrat" pitchFamily="2" charset="77"/>
              <a:cs typeface="Calibri" panose="020F0502020204030204" pitchFamily="34" charset="0"/>
            </a:endParaRPr>
          </a:p>
          <a:p>
            <a:r>
              <a:rPr lang="en-US" sz="1600" dirty="0" err="1">
                <a:solidFill>
                  <a:schemeClr val="tx2"/>
                </a:solidFill>
                <a:latin typeface="Montserrat" pitchFamily="2" charset="77"/>
                <a:cs typeface="Calibri" panose="020F0502020204030204" pitchFamily="34" charset="0"/>
              </a:rPr>
              <a:t>Criteri</a:t>
            </a:r>
            <a:r>
              <a:rPr lang="en-US" sz="1600" dirty="0">
                <a:solidFill>
                  <a:schemeClr val="tx2"/>
                </a:solidFill>
                <a:latin typeface="Montserrat" pitchFamily="2" charset="77"/>
                <a:cs typeface="Calibri" panose="020F0502020204030204" pitchFamily="34" charset="0"/>
              </a:rPr>
              <a:t> di </a:t>
            </a:r>
            <a:r>
              <a:rPr lang="en-US" sz="1600" dirty="0" err="1">
                <a:solidFill>
                  <a:schemeClr val="tx2"/>
                </a:solidFill>
                <a:latin typeface="Montserrat" pitchFamily="2" charset="77"/>
                <a:cs typeface="Calibri" panose="020F0502020204030204" pitchFamily="34" charset="0"/>
              </a:rPr>
              <a:t>esclusione</a:t>
            </a:r>
            <a:endParaRPr lang="en-US" sz="1600" dirty="0">
              <a:solidFill>
                <a:schemeClr val="tx2"/>
              </a:solidFill>
              <a:latin typeface="Montserrat" pitchFamily="2" charset="77"/>
              <a:cs typeface="Calibri" panose="020F0502020204030204" pitchFamily="34" charset="0"/>
            </a:endParaRPr>
          </a:p>
          <a:p>
            <a:r>
              <a:rPr lang="en-US" sz="1600" dirty="0">
                <a:solidFill>
                  <a:schemeClr val="tx2"/>
                </a:solidFill>
                <a:latin typeface="Montserrat" pitchFamily="2" charset="77"/>
                <a:cs typeface="Calibri" panose="020F0502020204030204" pitchFamily="34" charset="0"/>
              </a:rPr>
              <a:t>X </a:t>
            </a:r>
            <a:r>
              <a:rPr lang="en-US" sz="1600" dirty="0" err="1">
                <a:solidFill>
                  <a:schemeClr val="tx2"/>
                </a:solidFill>
                <a:latin typeface="Montserrat" pitchFamily="2" charset="77"/>
                <a:cs typeface="Calibri" panose="020F0502020204030204" pitchFamily="34" charset="0"/>
              </a:rPr>
              <a:t>pregressa</a:t>
            </a:r>
            <a:r>
              <a:rPr lang="en-US" sz="1600" dirty="0">
                <a:solidFill>
                  <a:schemeClr val="tx2"/>
                </a:solidFill>
                <a:latin typeface="Montserrat" pitchFamily="2" charset="77"/>
                <a:cs typeface="Calibri" panose="020F0502020204030204" pitchFamily="34" charset="0"/>
              </a:rPr>
              <a:t> </a:t>
            </a:r>
            <a:r>
              <a:rPr lang="en-US" sz="1600" dirty="0" err="1">
                <a:solidFill>
                  <a:schemeClr val="tx2"/>
                </a:solidFill>
                <a:latin typeface="Montserrat" pitchFamily="2" charset="77"/>
                <a:cs typeface="Calibri" panose="020F0502020204030204" pitchFamily="34" charset="0"/>
              </a:rPr>
              <a:t>chirurgia</a:t>
            </a:r>
            <a:r>
              <a:rPr lang="en-US" sz="1600" dirty="0">
                <a:solidFill>
                  <a:schemeClr val="tx2"/>
                </a:solidFill>
                <a:latin typeface="Montserrat" pitchFamily="2" charset="77"/>
                <a:cs typeface="Calibri" panose="020F0502020204030204" pitchFamily="34" charset="0"/>
              </a:rPr>
              <a:t> </a:t>
            </a:r>
            <a:r>
              <a:rPr lang="en-US" sz="1600" dirty="0" err="1">
                <a:solidFill>
                  <a:schemeClr val="tx2"/>
                </a:solidFill>
                <a:latin typeface="Montserrat" pitchFamily="2" charset="77"/>
                <a:cs typeface="Calibri" panose="020F0502020204030204" pitchFamily="34" charset="0"/>
              </a:rPr>
              <a:t>digestiva</a:t>
            </a:r>
            <a:r>
              <a:rPr lang="en-US" sz="1600" dirty="0">
                <a:solidFill>
                  <a:schemeClr val="tx2"/>
                </a:solidFill>
                <a:latin typeface="Montserrat" pitchFamily="2" charset="77"/>
                <a:cs typeface="Calibri" panose="020F0502020204030204" pitchFamily="34" charset="0"/>
              </a:rPr>
              <a:t> </a:t>
            </a:r>
          </a:p>
          <a:p>
            <a:r>
              <a:rPr lang="en-US" sz="1600" dirty="0">
                <a:solidFill>
                  <a:schemeClr val="tx2"/>
                </a:solidFill>
                <a:latin typeface="Montserrat" pitchFamily="2" charset="77"/>
                <a:cs typeface="Calibri" panose="020F0502020204030204" pitchFamily="34" charset="0"/>
              </a:rPr>
              <a:t>X IBD </a:t>
            </a:r>
          </a:p>
          <a:p>
            <a:r>
              <a:rPr lang="en-US" sz="1600" dirty="0">
                <a:solidFill>
                  <a:schemeClr val="tx2"/>
                </a:solidFill>
                <a:latin typeface="Montserrat" pitchFamily="2" charset="77"/>
                <a:cs typeface="Calibri" panose="020F0502020204030204" pitchFamily="34" charset="0"/>
              </a:rPr>
              <a:t>X </a:t>
            </a:r>
            <a:r>
              <a:rPr lang="en-US" sz="1600" dirty="0" err="1">
                <a:solidFill>
                  <a:schemeClr val="tx2"/>
                </a:solidFill>
                <a:latin typeface="Montserrat" pitchFamily="2" charset="77"/>
                <a:cs typeface="Calibri" panose="020F0502020204030204" pitchFamily="34" charset="0"/>
              </a:rPr>
              <a:t>controindicazione</a:t>
            </a:r>
            <a:r>
              <a:rPr lang="en-US" sz="1600" dirty="0">
                <a:solidFill>
                  <a:schemeClr val="tx2"/>
                </a:solidFill>
                <a:latin typeface="Montserrat" pitchFamily="2" charset="77"/>
                <a:cs typeface="Calibri" panose="020F0502020204030204" pitchFamily="34" charset="0"/>
              </a:rPr>
              <a:t> a RM/TC</a:t>
            </a:r>
          </a:p>
          <a:p>
            <a:r>
              <a:rPr lang="en-US" sz="1600" dirty="0">
                <a:solidFill>
                  <a:schemeClr val="tx2"/>
                </a:solidFill>
                <a:latin typeface="Montserrat" pitchFamily="2" charset="77"/>
                <a:cs typeface="Calibri" panose="020F0502020204030204" pitchFamily="34" charset="0"/>
              </a:rPr>
              <a:t>X </a:t>
            </a:r>
            <a:r>
              <a:rPr lang="en-US" sz="1600" dirty="0" err="1">
                <a:solidFill>
                  <a:schemeClr val="tx2"/>
                </a:solidFill>
                <a:latin typeface="Montserrat" pitchFamily="2" charset="77"/>
                <a:cs typeface="Calibri" panose="020F0502020204030204" pitchFamily="34" charset="0"/>
              </a:rPr>
              <a:t>protocollo</a:t>
            </a:r>
            <a:r>
              <a:rPr lang="en-US" sz="1600" dirty="0">
                <a:solidFill>
                  <a:schemeClr val="tx2"/>
                </a:solidFill>
                <a:latin typeface="Montserrat" pitchFamily="2" charset="77"/>
                <a:cs typeface="Calibri" panose="020F0502020204030204" pitchFamily="34" charset="0"/>
              </a:rPr>
              <a:t> incomplete</a:t>
            </a:r>
          </a:p>
          <a:p>
            <a:r>
              <a:rPr lang="en-US" sz="1600" dirty="0">
                <a:solidFill>
                  <a:schemeClr val="tx2"/>
                </a:solidFill>
                <a:latin typeface="Montserrat" pitchFamily="2" charset="77"/>
                <a:cs typeface="Calibri" panose="020F0502020204030204" pitchFamily="34" charset="0"/>
              </a:rPr>
              <a:t>X </a:t>
            </a:r>
            <a:r>
              <a:rPr lang="en-US" sz="1600" dirty="0" err="1">
                <a:solidFill>
                  <a:schemeClr val="tx2"/>
                </a:solidFill>
                <a:latin typeface="Montserrat" pitchFamily="2" charset="77"/>
                <a:cs typeface="Calibri" panose="020F0502020204030204" pitchFamily="34" charset="0"/>
              </a:rPr>
              <a:t>controindicazione</a:t>
            </a:r>
            <a:r>
              <a:rPr lang="en-US" sz="1600" dirty="0">
                <a:solidFill>
                  <a:schemeClr val="tx2"/>
                </a:solidFill>
                <a:latin typeface="Montserrat" pitchFamily="2" charset="77"/>
                <a:cs typeface="Calibri" panose="020F0502020204030204" pitchFamily="34" charset="0"/>
              </a:rPr>
              <a:t> </a:t>
            </a:r>
            <a:r>
              <a:rPr lang="en-US" sz="1600" dirty="0" err="1">
                <a:solidFill>
                  <a:schemeClr val="tx2"/>
                </a:solidFill>
                <a:latin typeface="Montserrat" pitchFamily="2" charset="77"/>
                <a:cs typeface="Calibri" panose="020F0502020204030204" pitchFamily="34" charset="0"/>
              </a:rPr>
              <a:t>clinica</a:t>
            </a:r>
            <a:r>
              <a:rPr lang="en-US" sz="1600" dirty="0">
                <a:solidFill>
                  <a:schemeClr val="tx2"/>
                </a:solidFill>
                <a:latin typeface="Montserrat" pitchFamily="2" charset="77"/>
                <a:cs typeface="Calibri" panose="020F0502020204030204" pitchFamily="34" charset="0"/>
              </a:rPr>
              <a:t> alla </a:t>
            </a:r>
            <a:r>
              <a:rPr lang="en-US" sz="1600" dirty="0" err="1">
                <a:solidFill>
                  <a:schemeClr val="tx2"/>
                </a:solidFill>
                <a:latin typeface="Montserrat" pitchFamily="2" charset="77"/>
                <a:cs typeface="Calibri" panose="020F0502020204030204" pitchFamily="34" charset="0"/>
              </a:rPr>
              <a:t>chirurgia</a:t>
            </a:r>
            <a:r>
              <a:rPr lang="en-US" sz="1600" dirty="0">
                <a:solidFill>
                  <a:schemeClr val="tx2"/>
                </a:solidFill>
                <a:latin typeface="Montserrat" pitchFamily="2" charset="77"/>
                <a:cs typeface="Calibri" panose="020F0502020204030204" pitchFamily="34" charset="0"/>
              </a:rPr>
              <a:t> </a:t>
            </a:r>
            <a:r>
              <a:rPr lang="en-US" sz="1600" dirty="0" err="1">
                <a:solidFill>
                  <a:schemeClr val="tx2"/>
                </a:solidFill>
                <a:latin typeface="Montserrat" pitchFamily="2" charset="77"/>
                <a:cs typeface="Calibri" panose="020F0502020204030204" pitchFamily="34" charset="0"/>
              </a:rPr>
              <a:t>metabolica</a:t>
            </a:r>
            <a:r>
              <a:rPr lang="en-US" sz="1600" dirty="0">
                <a:solidFill>
                  <a:schemeClr val="tx2"/>
                </a:solidFill>
                <a:latin typeface="Montserrat" pitchFamily="2" charset="77"/>
                <a:cs typeface="Calibri" panose="020F0502020204030204" pitchFamily="34" charset="0"/>
              </a:rPr>
              <a:t>/</a:t>
            </a:r>
            <a:r>
              <a:rPr lang="en-US" sz="1600" dirty="0" err="1">
                <a:solidFill>
                  <a:schemeClr val="tx2"/>
                </a:solidFill>
                <a:latin typeface="Montserrat" pitchFamily="2" charset="77"/>
                <a:cs typeface="Calibri" panose="020F0502020204030204" pitchFamily="34" charset="0"/>
              </a:rPr>
              <a:t>bariatrica</a:t>
            </a:r>
            <a:r>
              <a:rPr lang="en-US" sz="1600" dirty="0">
                <a:solidFill>
                  <a:schemeClr val="tx2"/>
                </a:solidFill>
                <a:latin typeface="Montserrat" pitchFamily="2" charset="77"/>
                <a:cs typeface="Calibri" panose="020F0502020204030204" pitchFamily="34" charset="0"/>
              </a:rPr>
              <a:t>.</a:t>
            </a:r>
          </a:p>
          <a:p>
            <a:endParaRPr lang="en-US" dirty="0">
              <a:solidFill>
                <a:schemeClr val="tx2"/>
              </a:solidFill>
              <a:latin typeface="Montserrat" pitchFamily="2" charset="77"/>
              <a:cs typeface="Calibri" panose="020F0502020204030204" pitchFamily="34" charset="0"/>
            </a:endParaRPr>
          </a:p>
        </p:txBody>
      </p:sp>
      <p:pic>
        <p:nvPicPr>
          <p:cNvPr id="6" name="Picture 2">
            <a:extLst>
              <a:ext uri="{FF2B5EF4-FFF2-40B4-BE49-F238E27FC236}">
                <a16:creationId xmlns:a16="http://schemas.microsoft.com/office/drawing/2014/main" id="{13CCD6E1-349B-1B74-D63A-5D3216CA071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1173" b="21099"/>
          <a:stretch/>
        </p:blipFill>
        <p:spPr bwMode="auto">
          <a:xfrm>
            <a:off x="1032201" y="5808607"/>
            <a:ext cx="1817829" cy="10493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A close-up of a logo&#10;&#10;Description automatically generated">
            <a:extLst>
              <a:ext uri="{FF2B5EF4-FFF2-40B4-BE49-F238E27FC236}">
                <a16:creationId xmlns:a16="http://schemas.microsoft.com/office/drawing/2014/main" id="{D1EFF04A-E7B5-F8FA-956E-AB4C472AABE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60393" y="10598"/>
            <a:ext cx="2249287" cy="674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SICOB — Science, Care, Innovation">
            <a:extLst>
              <a:ext uri="{FF2B5EF4-FFF2-40B4-BE49-F238E27FC236}">
                <a16:creationId xmlns:a16="http://schemas.microsoft.com/office/drawing/2014/main" id="{3B2AB69A-AE38-1009-7B8D-C9523EF17FB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085" y="30653"/>
            <a:ext cx="668143" cy="668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724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74D738-1158-0210-E3C0-2E3BD29F4CC4}"/>
            </a:ext>
          </a:extLst>
        </p:cNvPr>
        <p:cNvGrpSpPr/>
        <p:nvPr/>
      </p:nvGrpSpPr>
      <p:grpSpPr>
        <a:xfrm>
          <a:off x="0" y="0"/>
          <a:ext cx="0" cy="0"/>
          <a:chOff x="0" y="0"/>
          <a:chExt cx="0" cy="0"/>
        </a:xfrm>
      </p:grpSpPr>
      <p:pic>
        <p:nvPicPr>
          <p:cNvPr id="2" name="Picture 1" descr="sicob_mosaic_vstrip.png">
            <a:extLst>
              <a:ext uri="{FF2B5EF4-FFF2-40B4-BE49-F238E27FC236}">
                <a16:creationId xmlns:a16="http://schemas.microsoft.com/office/drawing/2014/main" id="{95486CC3-CCF3-141D-480C-8CE83A2100DF}"/>
              </a:ext>
            </a:extLst>
          </p:cNvPr>
          <p:cNvPicPr>
            <a:picLocks noChangeAspect="1"/>
          </p:cNvPicPr>
          <p:nvPr/>
        </p:nvPicPr>
        <p:blipFill>
          <a:blip r:embed="rId2"/>
          <a:stretch>
            <a:fillRect/>
          </a:stretch>
        </p:blipFill>
        <p:spPr>
          <a:xfrm>
            <a:off x="0" y="0"/>
            <a:ext cx="502920" cy="6858000"/>
          </a:xfrm>
          <a:prstGeom prst="rect">
            <a:avLst/>
          </a:prstGeom>
        </p:spPr>
      </p:pic>
      <p:sp>
        <p:nvSpPr>
          <p:cNvPr id="3" name="Rectangle 2">
            <a:extLst>
              <a:ext uri="{FF2B5EF4-FFF2-40B4-BE49-F238E27FC236}">
                <a16:creationId xmlns:a16="http://schemas.microsoft.com/office/drawing/2014/main" id="{68B5C8DB-CFA1-5115-B3D3-8A340C16D218}"/>
              </a:ext>
            </a:extLst>
          </p:cNvPr>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a:extLst>
              <a:ext uri="{FF2B5EF4-FFF2-40B4-BE49-F238E27FC236}">
                <a16:creationId xmlns:a16="http://schemas.microsoft.com/office/drawing/2014/main" id="{D8E4A5EF-8F84-7004-9BEF-4B6B4F286F92}"/>
              </a:ext>
            </a:extLst>
          </p:cNvPr>
          <p:cNvCxnSpPr/>
          <p:nvPr/>
        </p:nvCxnSpPr>
        <p:spPr>
          <a:xfrm>
            <a:off x="1522476" y="6299354"/>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34658E8-F8FD-826E-FAD0-FB5573CF60C1}"/>
              </a:ext>
            </a:extLst>
          </p:cNvPr>
          <p:cNvSpPr txBox="1"/>
          <p:nvPr/>
        </p:nvSpPr>
        <p:spPr>
          <a:xfrm>
            <a:off x="10561320" y="6473952"/>
            <a:ext cx="411480" cy="201168"/>
          </a:xfrm>
          <a:prstGeom prst="rect">
            <a:avLst/>
          </a:prstGeom>
          <a:noFill/>
        </p:spPr>
        <p:txBody>
          <a:bodyPr wrap="square" lIns="36576" tIns="18288" rIns="36576" bIns="18288" anchor="t">
            <a:spAutoFit/>
          </a:bodyPr>
          <a:lstStyle/>
          <a:p>
            <a:pPr algn="r"/>
            <a:r>
              <a:rPr sz="750" b="0">
                <a:solidFill>
                  <a:srgbClr val="697588"/>
                </a:solidFill>
                <a:latin typeface="Aptos"/>
              </a:rPr>
              <a:t>3</a:t>
            </a:r>
          </a:p>
        </p:txBody>
      </p:sp>
      <p:sp>
        <p:nvSpPr>
          <p:cNvPr id="8" name="TextBox 7">
            <a:extLst>
              <a:ext uri="{FF2B5EF4-FFF2-40B4-BE49-F238E27FC236}">
                <a16:creationId xmlns:a16="http://schemas.microsoft.com/office/drawing/2014/main" id="{7C9D87EE-A874-032A-1570-2B0A65F3E1AD}"/>
              </a:ext>
            </a:extLst>
          </p:cNvPr>
          <p:cNvSpPr txBox="1"/>
          <p:nvPr/>
        </p:nvSpPr>
        <p:spPr>
          <a:xfrm>
            <a:off x="4199293" y="60224"/>
            <a:ext cx="4494453" cy="590931"/>
          </a:xfrm>
          <a:prstGeom prst="rect">
            <a:avLst/>
          </a:prstGeom>
          <a:noFill/>
        </p:spPr>
        <p:txBody>
          <a:bodyPr wrap="square" lIns="36576" tIns="18288" rIns="36576" bIns="18288" anchor="t">
            <a:spAutoFit/>
          </a:bodyPr>
          <a:lstStyle/>
          <a:p>
            <a:pPr algn="l"/>
            <a:r>
              <a:rPr lang="it-IT" sz="3600" b="1" dirty="0">
                <a:solidFill>
                  <a:srgbClr val="334674"/>
                </a:solidFill>
                <a:latin typeface="Aptos"/>
              </a:rPr>
              <a:t>MATERIALI E METODI</a:t>
            </a:r>
            <a:endParaRPr sz="2500" b="1" dirty="0">
              <a:solidFill>
                <a:srgbClr val="334674"/>
              </a:solidFill>
              <a:latin typeface="Aptos"/>
            </a:endParaRPr>
          </a:p>
        </p:txBody>
      </p:sp>
      <p:cxnSp>
        <p:nvCxnSpPr>
          <p:cNvPr id="9" name="Connector 8">
            <a:extLst>
              <a:ext uri="{FF2B5EF4-FFF2-40B4-BE49-F238E27FC236}">
                <a16:creationId xmlns:a16="http://schemas.microsoft.com/office/drawing/2014/main" id="{1C483CE2-09EE-7302-16F2-FEA99D196292}"/>
              </a:ext>
            </a:extLst>
          </p:cNvPr>
          <p:cNvCxnSpPr/>
          <p:nvPr/>
        </p:nvCxnSpPr>
        <p:spPr>
          <a:xfrm>
            <a:off x="3908455" y="777240"/>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pic>
        <p:nvPicPr>
          <p:cNvPr id="11" name="Immagine 10">
            <a:extLst>
              <a:ext uri="{FF2B5EF4-FFF2-40B4-BE49-F238E27FC236}">
                <a16:creationId xmlns:a16="http://schemas.microsoft.com/office/drawing/2014/main" id="{6576DB0A-2612-8839-70D6-6E5C2C5799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6317" y="1116000"/>
            <a:ext cx="10611843" cy="4626000"/>
          </a:xfrm>
          <a:prstGeom prst="rect">
            <a:avLst/>
          </a:prstGeom>
        </p:spPr>
      </p:pic>
      <p:pic>
        <p:nvPicPr>
          <p:cNvPr id="4" name="Picture 8" descr="A close-up of a logo&#10;&#10;Description automatically generated">
            <a:extLst>
              <a:ext uri="{FF2B5EF4-FFF2-40B4-BE49-F238E27FC236}">
                <a16:creationId xmlns:a16="http://schemas.microsoft.com/office/drawing/2014/main" id="{A9D43F36-09AE-BBD4-9003-FB3D9971B4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7557" y="10598"/>
            <a:ext cx="2822123" cy="84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SICOB — Science, Care, Innovation">
            <a:extLst>
              <a:ext uri="{FF2B5EF4-FFF2-40B4-BE49-F238E27FC236}">
                <a16:creationId xmlns:a16="http://schemas.microsoft.com/office/drawing/2014/main" id="{27B5859B-7740-DDE0-E01E-9B6C84293D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38338" y="5404338"/>
            <a:ext cx="1453662" cy="1453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594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C9CE44F-D7A5-9A67-A6AA-B3D93F057D15}"/>
            </a:ext>
          </a:extLst>
        </p:cNvPr>
        <p:cNvGrpSpPr/>
        <p:nvPr/>
      </p:nvGrpSpPr>
      <p:grpSpPr>
        <a:xfrm>
          <a:off x="0" y="0"/>
          <a:ext cx="0" cy="0"/>
          <a:chOff x="0" y="0"/>
          <a:chExt cx="0" cy="0"/>
        </a:xfrm>
      </p:grpSpPr>
      <p:pic>
        <p:nvPicPr>
          <p:cNvPr id="2" name="Picture 1" descr="sicob_mosaic_vstrip.png">
            <a:extLst>
              <a:ext uri="{FF2B5EF4-FFF2-40B4-BE49-F238E27FC236}">
                <a16:creationId xmlns:a16="http://schemas.microsoft.com/office/drawing/2014/main" id="{DB791790-8B1C-A8DE-25DD-8BF88840D336}"/>
              </a:ext>
            </a:extLst>
          </p:cNvPr>
          <p:cNvPicPr>
            <a:picLocks noChangeAspect="1"/>
          </p:cNvPicPr>
          <p:nvPr/>
        </p:nvPicPr>
        <p:blipFill>
          <a:blip r:embed="rId4"/>
          <a:stretch>
            <a:fillRect/>
          </a:stretch>
        </p:blipFill>
        <p:spPr>
          <a:xfrm>
            <a:off x="0" y="0"/>
            <a:ext cx="502920" cy="6858000"/>
          </a:xfrm>
          <a:prstGeom prst="rect">
            <a:avLst/>
          </a:prstGeom>
        </p:spPr>
      </p:pic>
      <p:sp>
        <p:nvSpPr>
          <p:cNvPr id="3" name="Rectangle 2">
            <a:extLst>
              <a:ext uri="{FF2B5EF4-FFF2-40B4-BE49-F238E27FC236}">
                <a16:creationId xmlns:a16="http://schemas.microsoft.com/office/drawing/2014/main" id="{293BC42C-AAC4-C32A-7824-5387ED2FF735}"/>
              </a:ext>
            </a:extLst>
          </p:cNvPr>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a:extLst>
              <a:ext uri="{FF2B5EF4-FFF2-40B4-BE49-F238E27FC236}">
                <a16:creationId xmlns:a16="http://schemas.microsoft.com/office/drawing/2014/main" id="{728CA874-993F-AC0E-98ED-9D491A0108D2}"/>
              </a:ext>
            </a:extLst>
          </p:cNvPr>
          <p:cNvCxnSpPr/>
          <p:nvPr/>
        </p:nvCxnSpPr>
        <p:spPr>
          <a:xfrm>
            <a:off x="1522476" y="6299354"/>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43F55FA-01DA-0055-2B23-64914C3B1A7B}"/>
              </a:ext>
            </a:extLst>
          </p:cNvPr>
          <p:cNvSpPr txBox="1"/>
          <p:nvPr/>
        </p:nvSpPr>
        <p:spPr>
          <a:xfrm>
            <a:off x="4199293" y="60224"/>
            <a:ext cx="4494453" cy="590931"/>
          </a:xfrm>
          <a:prstGeom prst="rect">
            <a:avLst/>
          </a:prstGeom>
          <a:noFill/>
        </p:spPr>
        <p:txBody>
          <a:bodyPr wrap="square" lIns="36576" tIns="18288" rIns="36576" bIns="18288" anchor="t">
            <a:spAutoFit/>
          </a:bodyPr>
          <a:lstStyle/>
          <a:p>
            <a:pPr algn="l"/>
            <a:r>
              <a:rPr lang="it-IT" sz="3600" b="1" dirty="0">
                <a:solidFill>
                  <a:srgbClr val="334674"/>
                </a:solidFill>
                <a:latin typeface="Aptos"/>
              </a:rPr>
              <a:t>MATERIALI E METODI</a:t>
            </a:r>
            <a:endParaRPr sz="2500" b="1" dirty="0">
              <a:solidFill>
                <a:srgbClr val="334674"/>
              </a:solidFill>
              <a:latin typeface="Aptos"/>
            </a:endParaRPr>
          </a:p>
        </p:txBody>
      </p:sp>
      <p:cxnSp>
        <p:nvCxnSpPr>
          <p:cNvPr id="9" name="Connector 8">
            <a:extLst>
              <a:ext uri="{FF2B5EF4-FFF2-40B4-BE49-F238E27FC236}">
                <a16:creationId xmlns:a16="http://schemas.microsoft.com/office/drawing/2014/main" id="{25D5E0BA-5734-DB81-FF0C-335216BB0736}"/>
              </a:ext>
            </a:extLst>
          </p:cNvPr>
          <p:cNvCxnSpPr/>
          <p:nvPr/>
        </p:nvCxnSpPr>
        <p:spPr>
          <a:xfrm>
            <a:off x="3908455" y="777240"/>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pic>
        <p:nvPicPr>
          <p:cNvPr id="6" name="Immagine 5">
            <a:extLst>
              <a:ext uri="{FF2B5EF4-FFF2-40B4-BE49-F238E27FC236}">
                <a16:creationId xmlns:a16="http://schemas.microsoft.com/office/drawing/2014/main" id="{4F0B8ECD-C31C-1DF7-50D5-2891FEDACA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2537" y="1036854"/>
            <a:ext cx="6134100" cy="2438400"/>
          </a:xfrm>
          <a:prstGeom prst="rect">
            <a:avLst/>
          </a:prstGeom>
        </p:spPr>
      </p:pic>
      <p:pic>
        <p:nvPicPr>
          <p:cNvPr id="10" name="Picture 15">
            <a:extLst>
              <a:ext uri="{FF2B5EF4-FFF2-40B4-BE49-F238E27FC236}">
                <a16:creationId xmlns:a16="http://schemas.microsoft.com/office/drawing/2014/main" id="{BE4AA6FC-ACDB-E372-6B0D-7CFFF283BDCC}"/>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Lst>
          </a:blip>
          <a:stretch>
            <a:fillRect/>
          </a:stretch>
        </p:blipFill>
        <p:spPr bwMode="auto">
          <a:xfrm>
            <a:off x="6096000" y="3860953"/>
            <a:ext cx="2663480" cy="18931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Screen Recording 2024-02-09 at 17.08.01">
            <a:hlinkClick r:id="" action="ppaction://media"/>
            <a:extLst>
              <a:ext uri="{FF2B5EF4-FFF2-40B4-BE49-F238E27FC236}">
                <a16:creationId xmlns:a16="http://schemas.microsoft.com/office/drawing/2014/main" id="{491BC808-DBB5-DA7A-CBF7-6D6B11F5E1FB}"/>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bwMode="auto">
          <a:xfrm>
            <a:off x="9183511" y="3686357"/>
            <a:ext cx="2755617" cy="2438400"/>
          </a:xfrm>
          <a:prstGeom prst="rect">
            <a:avLst/>
          </a:prstGeom>
        </p:spPr>
      </p:pic>
      <p:sp>
        <p:nvSpPr>
          <p:cNvPr id="13" name="Rounded Rectangle 9">
            <a:extLst>
              <a:ext uri="{FF2B5EF4-FFF2-40B4-BE49-F238E27FC236}">
                <a16:creationId xmlns:a16="http://schemas.microsoft.com/office/drawing/2014/main" id="{9E252B59-8B09-DB3E-6879-89F79B04A1B9}"/>
              </a:ext>
            </a:extLst>
          </p:cNvPr>
          <p:cNvSpPr/>
          <p:nvPr/>
        </p:nvSpPr>
        <p:spPr>
          <a:xfrm>
            <a:off x="847617" y="915975"/>
            <a:ext cx="4782105" cy="4992472"/>
          </a:xfrm>
          <a:prstGeom prst="roundRect">
            <a:avLst/>
          </a:prstGeom>
          <a:solidFill>
            <a:schemeClr val="accent5">
              <a:lumMod val="20000"/>
              <a:lumOff val="80000"/>
            </a:schemeClr>
          </a:solidFill>
          <a:ln w="12700">
            <a:solidFill>
              <a:schemeClr val="accent5">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dirty="0">
              <a:solidFill>
                <a:schemeClr val="tx2"/>
              </a:solidFill>
              <a:latin typeface="Aptos" pitchFamily="34" charset="0"/>
              <a:ea typeface="Aptos" pitchFamily="34" charset="-122"/>
              <a:cs typeface="Aptos" pitchFamily="34" charset="-120"/>
            </a:endParaRPr>
          </a:p>
          <a:p>
            <a:r>
              <a:rPr lang="en-US" dirty="0">
                <a:solidFill>
                  <a:schemeClr val="tx2"/>
                </a:solidFill>
                <a:latin typeface="Aptos" pitchFamily="34" charset="0"/>
                <a:ea typeface="Aptos" pitchFamily="34" charset="-122"/>
                <a:cs typeface="Aptos" pitchFamily="34" charset="-120"/>
              </a:rPr>
              <a:t>PROTOCOLLO DI ENTERO-RM</a:t>
            </a:r>
          </a:p>
          <a:p>
            <a:endParaRPr lang="en-US" dirty="0">
              <a:solidFill>
                <a:schemeClr val="tx2"/>
              </a:solidFill>
              <a:latin typeface="Aptos" pitchFamily="34" charset="0"/>
              <a:ea typeface="Aptos" pitchFamily="34" charset="-122"/>
              <a:cs typeface="Aptos" pitchFamily="34" charset="-120"/>
            </a:endParaRPr>
          </a:p>
          <a:p>
            <a:r>
              <a:rPr lang="en-US" dirty="0">
                <a:solidFill>
                  <a:schemeClr val="tx2"/>
                </a:solidFill>
                <a:latin typeface="Aptos" pitchFamily="34" charset="0"/>
                <a:ea typeface="Aptos" pitchFamily="34" charset="-122"/>
                <a:cs typeface="Aptos" pitchFamily="34" charset="-120"/>
              </a:rPr>
              <a:t>1,5 T multivendor.</a:t>
            </a:r>
            <a:endParaRPr lang="en-US" dirty="0">
              <a:solidFill>
                <a:schemeClr val="tx2"/>
              </a:solidFill>
            </a:endParaRPr>
          </a:p>
          <a:p>
            <a:r>
              <a:rPr lang="en-US" dirty="0" err="1">
                <a:solidFill>
                  <a:schemeClr val="tx2"/>
                </a:solidFill>
                <a:latin typeface="Aptos" pitchFamily="34" charset="0"/>
                <a:ea typeface="Aptos" pitchFamily="34" charset="-122"/>
                <a:cs typeface="Aptos" pitchFamily="34" charset="-120"/>
              </a:rPr>
              <a:t>Posizione</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prona</a:t>
            </a:r>
            <a:r>
              <a:rPr lang="en-US" dirty="0">
                <a:solidFill>
                  <a:schemeClr val="tx2"/>
                </a:solidFill>
                <a:latin typeface="Aptos" pitchFamily="34" charset="0"/>
                <a:ea typeface="Aptos" pitchFamily="34" charset="-122"/>
                <a:cs typeface="Aptos" pitchFamily="34" charset="-120"/>
              </a:rPr>
              <a:t>.</a:t>
            </a:r>
            <a:endParaRPr lang="en-US" dirty="0">
              <a:solidFill>
                <a:schemeClr val="tx2"/>
              </a:solidFill>
            </a:endParaRPr>
          </a:p>
          <a:p>
            <a:r>
              <a:rPr lang="en-US" dirty="0" err="1">
                <a:solidFill>
                  <a:schemeClr val="tx2"/>
                </a:solidFill>
                <a:latin typeface="Aptos" pitchFamily="34" charset="0"/>
                <a:ea typeface="Aptos" pitchFamily="34" charset="-122"/>
                <a:cs typeface="Aptos" pitchFamily="34" charset="-120"/>
              </a:rPr>
              <a:t>Contrasto</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orale</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soluzione</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acquosa</a:t>
            </a:r>
            <a:r>
              <a:rPr lang="en-US" dirty="0">
                <a:solidFill>
                  <a:schemeClr val="tx2"/>
                </a:solidFill>
                <a:latin typeface="Aptos" pitchFamily="34" charset="0"/>
                <a:ea typeface="Aptos" pitchFamily="34" charset="-122"/>
                <a:cs typeface="Aptos" pitchFamily="34" charset="-120"/>
              </a:rPr>
              <a:t> con PEG.</a:t>
            </a:r>
            <a:endParaRPr lang="en-US" dirty="0">
              <a:solidFill>
                <a:schemeClr val="tx2"/>
              </a:solidFill>
            </a:endParaRPr>
          </a:p>
          <a:p>
            <a:r>
              <a:rPr lang="en-US" dirty="0" err="1">
                <a:solidFill>
                  <a:schemeClr val="tx2"/>
                </a:solidFill>
                <a:latin typeface="Aptos" pitchFamily="34" charset="0"/>
                <a:ea typeface="Aptos" pitchFamily="34" charset="-122"/>
                <a:cs typeface="Aptos" pitchFamily="34" charset="-120"/>
              </a:rPr>
              <a:t>Somministrazione</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e.v.</a:t>
            </a:r>
            <a:r>
              <a:rPr lang="en-US" dirty="0">
                <a:solidFill>
                  <a:schemeClr val="tx2"/>
                </a:solidFill>
                <a:latin typeface="Aptos" pitchFamily="34" charset="0"/>
                <a:ea typeface="Aptos" pitchFamily="34" charset="-122"/>
                <a:cs typeface="Aptos" pitchFamily="34" charset="-120"/>
              </a:rPr>
              <a:t> di </a:t>
            </a:r>
            <a:r>
              <a:rPr lang="en-US" dirty="0" err="1">
                <a:solidFill>
                  <a:schemeClr val="tx2"/>
                </a:solidFill>
                <a:latin typeface="Aptos" pitchFamily="34" charset="0"/>
                <a:ea typeface="Aptos" pitchFamily="34" charset="-122"/>
                <a:cs typeface="Aptos" pitchFamily="34" charset="-120"/>
              </a:rPr>
              <a:t>agente</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antiperistaltico</a:t>
            </a:r>
            <a:r>
              <a:rPr lang="en-US" dirty="0">
                <a:solidFill>
                  <a:schemeClr val="tx2"/>
                </a:solidFill>
                <a:latin typeface="Aptos" pitchFamily="34" charset="0"/>
                <a:ea typeface="Aptos" pitchFamily="34" charset="-122"/>
                <a:cs typeface="Aptos" pitchFamily="34" charset="-120"/>
              </a:rPr>
              <a:t>.</a:t>
            </a:r>
            <a:endParaRPr lang="en-US" dirty="0">
              <a:solidFill>
                <a:schemeClr val="tx2"/>
              </a:solidFill>
            </a:endParaRPr>
          </a:p>
          <a:p>
            <a:r>
              <a:rPr lang="en-US" dirty="0">
                <a:solidFill>
                  <a:schemeClr val="tx2"/>
                </a:solidFill>
                <a:latin typeface="Aptos" pitchFamily="34" charset="0"/>
                <a:ea typeface="Aptos" pitchFamily="34" charset="-122"/>
                <a:cs typeface="Aptos" pitchFamily="34" charset="-120"/>
              </a:rPr>
              <a:t>Tempo </a:t>
            </a:r>
            <a:r>
              <a:rPr lang="en-US" dirty="0" err="1">
                <a:solidFill>
                  <a:schemeClr val="tx2"/>
                </a:solidFill>
                <a:latin typeface="Aptos" pitchFamily="34" charset="0"/>
                <a:ea typeface="Aptos" pitchFamily="34" charset="-122"/>
                <a:cs typeface="Aptos" pitchFamily="34" charset="-120"/>
              </a:rPr>
              <a:t>totale</a:t>
            </a:r>
            <a:r>
              <a:rPr lang="en-US" dirty="0">
                <a:solidFill>
                  <a:schemeClr val="tx2"/>
                </a:solidFill>
                <a:latin typeface="Aptos" pitchFamily="34" charset="0"/>
                <a:ea typeface="Aptos" pitchFamily="34" charset="-122"/>
                <a:cs typeface="Aptos" pitchFamily="34" charset="-120"/>
              </a:rPr>
              <a:t> di </a:t>
            </a:r>
            <a:r>
              <a:rPr lang="en-US" dirty="0" err="1">
                <a:solidFill>
                  <a:schemeClr val="tx2"/>
                </a:solidFill>
                <a:latin typeface="Aptos" pitchFamily="34" charset="0"/>
                <a:ea typeface="Aptos" pitchFamily="34" charset="-122"/>
                <a:cs typeface="Aptos" pitchFamily="34" charset="-120"/>
              </a:rPr>
              <a:t>acquisizione</a:t>
            </a:r>
            <a:r>
              <a:rPr lang="en-US" dirty="0">
                <a:solidFill>
                  <a:schemeClr val="tx2"/>
                </a:solidFill>
                <a:latin typeface="Aptos" pitchFamily="34" charset="0"/>
                <a:ea typeface="Aptos" pitchFamily="34" charset="-122"/>
                <a:cs typeface="Aptos" pitchFamily="34" charset="-120"/>
              </a:rPr>
              <a:t>: 20–45 </a:t>
            </a:r>
            <a:r>
              <a:rPr lang="en-US" dirty="0" err="1">
                <a:solidFill>
                  <a:schemeClr val="tx2"/>
                </a:solidFill>
                <a:latin typeface="Aptos" pitchFamily="34" charset="0"/>
                <a:ea typeface="Aptos" pitchFamily="34" charset="-122"/>
                <a:cs typeface="Aptos" pitchFamily="34" charset="-120"/>
              </a:rPr>
              <a:t>minuti</a:t>
            </a:r>
            <a:r>
              <a:rPr lang="en-US" dirty="0">
                <a:solidFill>
                  <a:schemeClr val="tx2"/>
                </a:solidFill>
                <a:latin typeface="Aptos" pitchFamily="34" charset="0"/>
                <a:ea typeface="Aptos" pitchFamily="34" charset="-122"/>
                <a:cs typeface="Aptos" pitchFamily="34" charset="-120"/>
              </a:rPr>
              <a:t>.</a:t>
            </a:r>
          </a:p>
          <a:p>
            <a:endParaRPr lang="en-US" dirty="0">
              <a:solidFill>
                <a:schemeClr val="tx2"/>
              </a:solidFill>
              <a:latin typeface="Aptos" pitchFamily="34" charset="0"/>
            </a:endParaRPr>
          </a:p>
          <a:p>
            <a:r>
              <a:rPr lang="en-US" dirty="0">
                <a:solidFill>
                  <a:schemeClr val="tx2"/>
                </a:solidFill>
                <a:latin typeface="Aptos" pitchFamily="34" charset="0"/>
                <a:ea typeface="Aptos" pitchFamily="34" charset="-122"/>
                <a:cs typeface="Aptos" pitchFamily="34" charset="-120"/>
              </a:rPr>
              <a:t>FIESTA ASPIR BH </a:t>
            </a:r>
            <a:r>
              <a:rPr lang="en-US" dirty="0" err="1">
                <a:solidFill>
                  <a:schemeClr val="tx2"/>
                </a:solidFill>
                <a:latin typeface="Aptos" pitchFamily="34" charset="0"/>
                <a:ea typeface="Aptos" pitchFamily="34" charset="-122"/>
                <a:cs typeface="Aptos" pitchFamily="34" charset="-120"/>
              </a:rPr>
              <a:t>coronale</a:t>
            </a:r>
            <a:r>
              <a:rPr lang="en-US" dirty="0">
                <a:solidFill>
                  <a:schemeClr val="tx2"/>
                </a:solidFill>
                <a:latin typeface="Aptos" pitchFamily="34" charset="0"/>
                <a:ea typeface="Aptos" pitchFamily="34" charset="-122"/>
                <a:cs typeface="Aptos" pitchFamily="34" charset="-120"/>
              </a:rPr>
              <a:t>.</a:t>
            </a:r>
            <a:endParaRPr lang="en-US" dirty="0">
              <a:solidFill>
                <a:schemeClr val="tx2"/>
              </a:solidFill>
            </a:endParaRPr>
          </a:p>
          <a:p>
            <a:r>
              <a:rPr lang="en-US" dirty="0">
                <a:solidFill>
                  <a:schemeClr val="tx2"/>
                </a:solidFill>
                <a:latin typeface="Aptos" pitchFamily="34" charset="0"/>
                <a:ea typeface="Aptos" pitchFamily="34" charset="-122"/>
                <a:cs typeface="Aptos" pitchFamily="34" charset="-120"/>
              </a:rPr>
              <a:t>FIESTA BH </a:t>
            </a:r>
            <a:r>
              <a:rPr lang="en-US" dirty="0" err="1">
                <a:solidFill>
                  <a:schemeClr val="tx2"/>
                </a:solidFill>
                <a:latin typeface="Aptos" pitchFamily="34" charset="0"/>
                <a:ea typeface="Aptos" pitchFamily="34" charset="-122"/>
                <a:cs typeface="Aptos" pitchFamily="34" charset="-120"/>
              </a:rPr>
              <a:t>coronale</a:t>
            </a:r>
            <a:r>
              <a:rPr lang="en-US" dirty="0">
                <a:solidFill>
                  <a:schemeClr val="tx2"/>
                </a:solidFill>
                <a:latin typeface="Aptos" pitchFamily="34" charset="0"/>
                <a:ea typeface="Aptos" pitchFamily="34" charset="-122"/>
                <a:cs typeface="Aptos" pitchFamily="34" charset="-120"/>
              </a:rPr>
              <a:t> e </a:t>
            </a:r>
            <a:r>
              <a:rPr lang="en-US" dirty="0" err="1">
                <a:solidFill>
                  <a:schemeClr val="tx2"/>
                </a:solidFill>
                <a:latin typeface="Aptos" pitchFamily="34" charset="0"/>
                <a:ea typeface="Aptos" pitchFamily="34" charset="-122"/>
                <a:cs typeface="Aptos" pitchFamily="34" charset="-120"/>
              </a:rPr>
              <a:t>assiale</a:t>
            </a:r>
            <a:r>
              <a:rPr lang="en-US" dirty="0">
                <a:solidFill>
                  <a:schemeClr val="tx2"/>
                </a:solidFill>
                <a:latin typeface="Aptos" pitchFamily="34" charset="0"/>
                <a:ea typeface="Aptos" pitchFamily="34" charset="-122"/>
                <a:cs typeface="Aptos" pitchFamily="34" charset="-120"/>
              </a:rPr>
              <a:t>.</a:t>
            </a:r>
            <a:endParaRPr lang="en-US" dirty="0">
              <a:solidFill>
                <a:schemeClr val="tx2"/>
              </a:solidFill>
            </a:endParaRPr>
          </a:p>
          <a:p>
            <a:r>
              <a:rPr lang="en-US" dirty="0">
                <a:solidFill>
                  <a:schemeClr val="tx2"/>
                </a:solidFill>
                <a:latin typeface="Aptos" pitchFamily="34" charset="0"/>
                <a:ea typeface="Aptos" pitchFamily="34" charset="-122"/>
                <a:cs typeface="Aptos" pitchFamily="34" charset="-120"/>
              </a:rPr>
              <a:t>T2 SSFSE BH </a:t>
            </a:r>
            <a:r>
              <a:rPr lang="en-US" dirty="0" err="1">
                <a:solidFill>
                  <a:schemeClr val="tx2"/>
                </a:solidFill>
                <a:latin typeface="Aptos" pitchFamily="34" charset="0"/>
                <a:ea typeface="Aptos" pitchFamily="34" charset="-122"/>
                <a:cs typeface="Aptos" pitchFamily="34" charset="-120"/>
              </a:rPr>
              <a:t>coronale</a:t>
            </a:r>
            <a:r>
              <a:rPr lang="en-US" dirty="0">
                <a:solidFill>
                  <a:schemeClr val="tx2"/>
                </a:solidFill>
                <a:latin typeface="Aptos" pitchFamily="34" charset="0"/>
                <a:ea typeface="Aptos" pitchFamily="34" charset="-122"/>
                <a:cs typeface="Aptos" pitchFamily="34" charset="-120"/>
              </a:rPr>
              <a:t>.</a:t>
            </a:r>
            <a:endParaRPr lang="en-US" dirty="0">
              <a:solidFill>
                <a:schemeClr val="tx2"/>
              </a:solidFill>
            </a:endParaRPr>
          </a:p>
          <a:p>
            <a:r>
              <a:rPr lang="en-US" dirty="0">
                <a:solidFill>
                  <a:schemeClr val="tx2"/>
                </a:solidFill>
                <a:latin typeface="Aptos" pitchFamily="34" charset="0"/>
                <a:ea typeface="Aptos" pitchFamily="34" charset="-122"/>
                <a:cs typeface="Aptos" pitchFamily="34" charset="-120"/>
              </a:rPr>
              <a:t>T2 SSFSE BH FS </a:t>
            </a:r>
            <a:r>
              <a:rPr lang="en-US" dirty="0" err="1">
                <a:solidFill>
                  <a:schemeClr val="tx2"/>
                </a:solidFill>
                <a:latin typeface="Aptos" pitchFamily="34" charset="0"/>
                <a:ea typeface="Aptos" pitchFamily="34" charset="-122"/>
                <a:cs typeface="Aptos" pitchFamily="34" charset="-120"/>
              </a:rPr>
              <a:t>coronale</a:t>
            </a:r>
            <a:r>
              <a:rPr lang="en-US" dirty="0">
                <a:solidFill>
                  <a:schemeClr val="tx2"/>
                </a:solidFill>
                <a:latin typeface="Aptos" pitchFamily="34" charset="0"/>
                <a:ea typeface="Aptos" pitchFamily="34" charset="-122"/>
                <a:cs typeface="Aptos" pitchFamily="34" charset="-120"/>
              </a:rPr>
              <a:t>.</a:t>
            </a:r>
            <a:endParaRPr lang="en-US" dirty="0">
              <a:solidFill>
                <a:schemeClr val="tx2"/>
              </a:solidFill>
            </a:endParaRPr>
          </a:p>
          <a:p>
            <a:r>
              <a:rPr lang="en-US" dirty="0">
                <a:solidFill>
                  <a:schemeClr val="tx2"/>
                </a:solidFill>
                <a:latin typeface="Aptos" pitchFamily="34" charset="0"/>
                <a:ea typeface="Aptos" pitchFamily="34" charset="-122"/>
                <a:cs typeface="Aptos" pitchFamily="34" charset="-120"/>
              </a:rPr>
              <a:t>Cine 2D </a:t>
            </a:r>
            <a:r>
              <a:rPr lang="en-US" dirty="0" err="1">
                <a:solidFill>
                  <a:schemeClr val="tx2"/>
                </a:solidFill>
                <a:latin typeface="Aptos" pitchFamily="34" charset="0"/>
                <a:ea typeface="Aptos" pitchFamily="34" charset="-122"/>
                <a:cs typeface="Aptos" pitchFamily="34" charset="-120"/>
              </a:rPr>
              <a:t>coronale</a:t>
            </a:r>
            <a:r>
              <a:rPr lang="en-US" dirty="0">
                <a:solidFill>
                  <a:schemeClr val="tx2"/>
                </a:solidFill>
                <a:latin typeface="Aptos" pitchFamily="34" charset="0"/>
                <a:ea typeface="Aptos" pitchFamily="34" charset="-122"/>
                <a:cs typeface="Aptos" pitchFamily="34" charset="-120"/>
              </a:rPr>
              <a:t> e </a:t>
            </a:r>
            <a:r>
              <a:rPr lang="en-US" dirty="0" err="1">
                <a:solidFill>
                  <a:schemeClr val="tx2"/>
                </a:solidFill>
                <a:latin typeface="Aptos" pitchFamily="34" charset="0"/>
                <a:ea typeface="Aptos" pitchFamily="34" charset="-122"/>
                <a:cs typeface="Aptos" pitchFamily="34" charset="-120"/>
              </a:rPr>
              <a:t>assiale</a:t>
            </a:r>
            <a:r>
              <a:rPr lang="en-US" dirty="0">
                <a:solidFill>
                  <a:schemeClr val="tx2"/>
                </a:solidFill>
                <a:latin typeface="Aptos" pitchFamily="34" charset="0"/>
                <a:ea typeface="Aptos" pitchFamily="34" charset="-122"/>
                <a:cs typeface="Aptos" pitchFamily="34" charset="-120"/>
              </a:rPr>
              <a:t>.</a:t>
            </a:r>
            <a:endParaRPr lang="en-US" dirty="0">
              <a:solidFill>
                <a:schemeClr val="tx2"/>
              </a:solidFill>
            </a:endParaRPr>
          </a:p>
          <a:p>
            <a:endParaRPr lang="en-US" dirty="0"/>
          </a:p>
        </p:txBody>
      </p:sp>
      <p:pic>
        <p:nvPicPr>
          <p:cNvPr id="4" name="Picture 8" descr="A close-up of a logo&#10;&#10;Description automatically generated">
            <a:extLst>
              <a:ext uri="{FF2B5EF4-FFF2-40B4-BE49-F238E27FC236}">
                <a16:creationId xmlns:a16="http://schemas.microsoft.com/office/drawing/2014/main" id="{A09B18CF-CBB1-3F82-9280-6F68300C67B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87557" y="10598"/>
            <a:ext cx="2822123" cy="84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SICOB — Science, Care, Innovation">
            <a:extLst>
              <a:ext uri="{FF2B5EF4-FFF2-40B4-BE49-F238E27FC236}">
                <a16:creationId xmlns:a16="http://schemas.microsoft.com/office/drawing/2014/main" id="{EAE37AA1-B3F8-8DB8-AEB0-18214992D93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5504" y="0"/>
            <a:ext cx="876972" cy="876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9189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1" presetClass="mediacall" presetSubtype="0" fill="hold" nodeType="withEffect">
                                  <p:stCondLst>
                                    <p:cond delay="0"/>
                                  </p:stCondLst>
                                  <p:childTnLst>
                                    <p:cmd type="call" cmd="playFrom(0.0)">
                                      <p:cBhvr>
                                        <p:cTn id="9" dur="33333" fill="hold"/>
                                        <p:tgtEl>
                                          <p:spTgt spid="12"/>
                                        </p:tgtEl>
                                      </p:cBhvr>
                                    </p:cmd>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33333"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withEffect">
                                  <p:stCondLst>
                                    <p:cond delay="0"/>
                                  </p:stCondLst>
                                  <p:childTnLst>
                                    <p:cmd type="call" cmd="togglePause">
                                      <p:cBhvr>
                                        <p:cTn id="18" dur="1" fill="hold"/>
                                        <p:tgtEl>
                                          <p:spTgt spid="12"/>
                                        </p:tgtEl>
                                      </p:cBhvr>
                                    </p:cmd>
                                  </p:childTnLst>
                                </p:cTn>
                              </p:par>
                            </p:childTnLst>
                          </p:cTn>
                        </p:par>
                      </p:childTnLst>
                    </p:cTn>
                  </p:par>
                </p:childTnLst>
              </p:cTn>
              <p:nextCondLst>
                <p:cond evt="onClick" delay="0">
                  <p:tgtEl>
                    <p:spTgt spid="12"/>
                  </p:tgtEl>
                </p:cond>
              </p:nextCondLst>
            </p:seq>
            <p:video>
              <p:cMediaNode vol="80000">
                <p:cTn id="19" fill="hold" display="0">
                  <p:stCondLst>
                    <p:cond delay="indefinite"/>
                  </p:stCondLst>
                </p:cTn>
                <p:tgtEl>
                  <p:spTgt spid="1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C9CE44F-D7A5-9A67-A6AA-B3D93F057D15}"/>
            </a:ext>
          </a:extLst>
        </p:cNvPr>
        <p:cNvGrpSpPr/>
        <p:nvPr/>
      </p:nvGrpSpPr>
      <p:grpSpPr>
        <a:xfrm>
          <a:off x="0" y="0"/>
          <a:ext cx="0" cy="0"/>
          <a:chOff x="0" y="0"/>
          <a:chExt cx="0" cy="0"/>
        </a:xfrm>
      </p:grpSpPr>
      <p:pic>
        <p:nvPicPr>
          <p:cNvPr id="2" name="Picture 1" descr="sicob_mosaic_vstrip.png">
            <a:extLst>
              <a:ext uri="{FF2B5EF4-FFF2-40B4-BE49-F238E27FC236}">
                <a16:creationId xmlns:a16="http://schemas.microsoft.com/office/drawing/2014/main" id="{DB791790-8B1C-A8DE-25DD-8BF88840D336}"/>
              </a:ext>
            </a:extLst>
          </p:cNvPr>
          <p:cNvPicPr>
            <a:picLocks noChangeAspect="1"/>
          </p:cNvPicPr>
          <p:nvPr/>
        </p:nvPicPr>
        <p:blipFill>
          <a:blip r:embed="rId2"/>
          <a:stretch>
            <a:fillRect/>
          </a:stretch>
        </p:blipFill>
        <p:spPr>
          <a:xfrm>
            <a:off x="0" y="0"/>
            <a:ext cx="502920" cy="6858000"/>
          </a:xfrm>
          <a:prstGeom prst="rect">
            <a:avLst/>
          </a:prstGeom>
        </p:spPr>
      </p:pic>
      <p:sp>
        <p:nvSpPr>
          <p:cNvPr id="3" name="Rectangle 2">
            <a:extLst>
              <a:ext uri="{FF2B5EF4-FFF2-40B4-BE49-F238E27FC236}">
                <a16:creationId xmlns:a16="http://schemas.microsoft.com/office/drawing/2014/main" id="{293BC42C-AAC4-C32A-7824-5387ED2FF735}"/>
              </a:ext>
            </a:extLst>
          </p:cNvPr>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a:extLst>
              <a:ext uri="{FF2B5EF4-FFF2-40B4-BE49-F238E27FC236}">
                <a16:creationId xmlns:a16="http://schemas.microsoft.com/office/drawing/2014/main" id="{728CA874-993F-AC0E-98ED-9D491A0108D2}"/>
              </a:ext>
            </a:extLst>
          </p:cNvPr>
          <p:cNvCxnSpPr/>
          <p:nvPr/>
        </p:nvCxnSpPr>
        <p:spPr>
          <a:xfrm>
            <a:off x="1522476" y="6299354"/>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43F55FA-01DA-0055-2B23-64914C3B1A7B}"/>
              </a:ext>
            </a:extLst>
          </p:cNvPr>
          <p:cNvSpPr txBox="1"/>
          <p:nvPr/>
        </p:nvSpPr>
        <p:spPr>
          <a:xfrm>
            <a:off x="4199293" y="60224"/>
            <a:ext cx="4494453" cy="590931"/>
          </a:xfrm>
          <a:prstGeom prst="rect">
            <a:avLst/>
          </a:prstGeom>
          <a:noFill/>
        </p:spPr>
        <p:txBody>
          <a:bodyPr wrap="square" lIns="36576" tIns="18288" rIns="36576" bIns="18288" anchor="t">
            <a:spAutoFit/>
          </a:bodyPr>
          <a:lstStyle/>
          <a:p>
            <a:pPr algn="l"/>
            <a:r>
              <a:rPr lang="it-IT" sz="3600" b="1" dirty="0">
                <a:solidFill>
                  <a:srgbClr val="334674"/>
                </a:solidFill>
                <a:latin typeface="Aptos"/>
              </a:rPr>
              <a:t>MATERIALI E METODI</a:t>
            </a:r>
            <a:endParaRPr sz="2500" b="1" dirty="0">
              <a:solidFill>
                <a:srgbClr val="334674"/>
              </a:solidFill>
              <a:latin typeface="Aptos"/>
            </a:endParaRPr>
          </a:p>
        </p:txBody>
      </p:sp>
      <p:cxnSp>
        <p:nvCxnSpPr>
          <p:cNvPr id="9" name="Connector 8">
            <a:extLst>
              <a:ext uri="{FF2B5EF4-FFF2-40B4-BE49-F238E27FC236}">
                <a16:creationId xmlns:a16="http://schemas.microsoft.com/office/drawing/2014/main" id="{25D5E0BA-5734-DB81-FF0C-335216BB0736}"/>
              </a:ext>
            </a:extLst>
          </p:cNvPr>
          <p:cNvCxnSpPr/>
          <p:nvPr/>
        </p:nvCxnSpPr>
        <p:spPr>
          <a:xfrm>
            <a:off x="3908455" y="777240"/>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sp>
        <p:nvSpPr>
          <p:cNvPr id="13" name="Rounded Rectangle 9">
            <a:extLst>
              <a:ext uri="{FF2B5EF4-FFF2-40B4-BE49-F238E27FC236}">
                <a16:creationId xmlns:a16="http://schemas.microsoft.com/office/drawing/2014/main" id="{9E252B59-8B09-DB3E-6879-89F79B04A1B9}"/>
              </a:ext>
            </a:extLst>
          </p:cNvPr>
          <p:cNvSpPr/>
          <p:nvPr/>
        </p:nvSpPr>
        <p:spPr>
          <a:xfrm>
            <a:off x="1018930" y="1042061"/>
            <a:ext cx="5216379" cy="4992472"/>
          </a:xfrm>
          <a:prstGeom prst="roundRect">
            <a:avLst/>
          </a:prstGeom>
          <a:solidFill>
            <a:schemeClr val="accent5">
              <a:lumMod val="20000"/>
              <a:lumOff val="80000"/>
            </a:schemeClr>
          </a:solidFill>
          <a:ln w="12700">
            <a:solidFill>
              <a:schemeClr val="accent5">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dirty="0">
              <a:solidFill>
                <a:schemeClr val="tx2"/>
              </a:solidFill>
              <a:latin typeface="Aptos" pitchFamily="34" charset="0"/>
              <a:ea typeface="Aptos" pitchFamily="34" charset="-122"/>
              <a:cs typeface="Aptos" pitchFamily="34" charset="-120"/>
            </a:endParaRPr>
          </a:p>
          <a:p>
            <a:r>
              <a:rPr lang="en-US" dirty="0">
                <a:solidFill>
                  <a:schemeClr val="tx2"/>
                </a:solidFill>
                <a:latin typeface="Aptos" pitchFamily="34" charset="0"/>
                <a:ea typeface="Aptos" pitchFamily="34" charset="-122"/>
                <a:cs typeface="Aptos" pitchFamily="34" charset="-120"/>
              </a:rPr>
              <a:t>SEGMENTAZIONE MANUALE</a:t>
            </a:r>
          </a:p>
          <a:p>
            <a:endParaRPr lang="en-US" dirty="0">
              <a:solidFill>
                <a:schemeClr val="tx2"/>
              </a:solidFill>
              <a:latin typeface="Aptos" pitchFamily="34" charset="0"/>
              <a:ea typeface="Aptos" pitchFamily="34" charset="-122"/>
              <a:cs typeface="Aptos" pitchFamily="34" charset="-120"/>
            </a:endParaRPr>
          </a:p>
          <a:p>
            <a:r>
              <a:rPr lang="en-US" dirty="0" err="1">
                <a:solidFill>
                  <a:schemeClr val="tx2"/>
                </a:solidFill>
                <a:latin typeface="Aptos" pitchFamily="34" charset="0"/>
                <a:ea typeface="Aptos" pitchFamily="34" charset="-122"/>
                <a:cs typeface="Aptos" pitchFamily="34" charset="-120"/>
              </a:rPr>
              <a:t>Segmentazione</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manuale</a:t>
            </a:r>
            <a:r>
              <a:rPr lang="en-US" dirty="0">
                <a:solidFill>
                  <a:schemeClr val="tx2"/>
                </a:solidFill>
                <a:latin typeface="Aptos" pitchFamily="34" charset="0"/>
                <a:ea typeface="Aptos" pitchFamily="34" charset="-122"/>
                <a:cs typeface="Aptos" pitchFamily="34" charset="-120"/>
              </a:rPr>
              <a:t> o </a:t>
            </a:r>
            <a:r>
              <a:rPr lang="en-US" dirty="0" err="1">
                <a:solidFill>
                  <a:schemeClr val="tx2"/>
                </a:solidFill>
                <a:latin typeface="Aptos" pitchFamily="34" charset="0"/>
                <a:ea typeface="Aptos" pitchFamily="34" charset="-122"/>
                <a:cs typeface="Aptos" pitchFamily="34" charset="-120"/>
              </a:rPr>
              <a:t>semiautomatica</a:t>
            </a:r>
            <a:r>
              <a:rPr lang="en-US" dirty="0">
                <a:solidFill>
                  <a:schemeClr val="tx2"/>
                </a:solidFill>
                <a:latin typeface="Aptos" pitchFamily="34" charset="0"/>
                <a:ea typeface="Aptos" pitchFamily="34" charset="-122"/>
                <a:cs typeface="Aptos" pitchFamily="34" charset="-120"/>
              </a:rPr>
              <a:t> </a:t>
            </a:r>
            <a:r>
              <a:rPr lang="en-US" dirty="0" err="1">
                <a:solidFill>
                  <a:schemeClr val="tx2"/>
                </a:solidFill>
                <a:latin typeface="Aptos" pitchFamily="34" charset="0"/>
                <a:ea typeface="Aptos" pitchFamily="34" charset="-122"/>
                <a:cs typeface="Aptos" pitchFamily="34" charset="-120"/>
              </a:rPr>
              <a:t>dell’intestino</a:t>
            </a:r>
            <a:r>
              <a:rPr lang="en-US" dirty="0">
                <a:solidFill>
                  <a:schemeClr val="tx2"/>
                </a:solidFill>
                <a:latin typeface="Aptos" pitchFamily="34" charset="0"/>
                <a:ea typeface="Aptos" pitchFamily="34" charset="-122"/>
                <a:cs typeface="Aptos" pitchFamily="34" charset="-120"/>
              </a:rPr>
              <a:t> tenue da RM e TC</a:t>
            </a:r>
          </a:p>
          <a:p>
            <a:endParaRPr lang="en-US" dirty="0">
              <a:solidFill>
                <a:schemeClr val="tx2"/>
              </a:solidFill>
              <a:latin typeface="Aptos" pitchFamily="34" charset="0"/>
              <a:ea typeface="Aptos" pitchFamily="34" charset="-122"/>
              <a:cs typeface="Aptos" pitchFamily="34" charset="-120"/>
            </a:endParaRPr>
          </a:p>
          <a:p>
            <a:r>
              <a:rPr lang="en-US" dirty="0">
                <a:solidFill>
                  <a:schemeClr val="tx2"/>
                </a:solidFill>
                <a:latin typeface="Aptos" pitchFamily="34" charset="0"/>
                <a:ea typeface="Aptos" pitchFamily="34" charset="-122"/>
                <a:cs typeface="Aptos" pitchFamily="34" charset="-120"/>
              </a:rPr>
              <a:t>1 - Volume del piccolo </a:t>
            </a:r>
            <a:r>
              <a:rPr lang="en-US" dirty="0" err="1">
                <a:solidFill>
                  <a:schemeClr val="tx2"/>
                </a:solidFill>
                <a:latin typeface="Aptos" pitchFamily="34" charset="0"/>
                <a:ea typeface="Aptos" pitchFamily="34" charset="-122"/>
                <a:cs typeface="Aptos" pitchFamily="34" charset="-120"/>
              </a:rPr>
              <a:t>intestino</a:t>
            </a:r>
            <a:r>
              <a:rPr lang="en-US" dirty="0">
                <a:solidFill>
                  <a:schemeClr val="tx2"/>
                </a:solidFill>
                <a:latin typeface="Montserrat" pitchFamily="2" charset="77"/>
              </a:rPr>
              <a:t> (V</a:t>
            </a:r>
            <a:r>
              <a:rPr lang="en-US" baseline="-25000" dirty="0">
                <a:solidFill>
                  <a:schemeClr val="tx2"/>
                </a:solidFill>
                <a:latin typeface="Montserrat" pitchFamily="2" charset="77"/>
              </a:rPr>
              <a:t>MRI </a:t>
            </a:r>
            <a:r>
              <a:rPr lang="en-US" dirty="0">
                <a:solidFill>
                  <a:schemeClr val="tx2"/>
                </a:solidFill>
                <a:latin typeface="Montserrat" pitchFamily="2" charset="77"/>
              </a:rPr>
              <a:t>)</a:t>
            </a:r>
            <a:endParaRPr lang="en-US" baseline="-25000" dirty="0">
              <a:solidFill>
                <a:schemeClr val="tx2"/>
              </a:solidFill>
              <a:latin typeface="Montserrat" pitchFamily="2" charset="77"/>
            </a:endParaRPr>
          </a:p>
          <a:p>
            <a:r>
              <a:rPr lang="en-US" dirty="0">
                <a:solidFill>
                  <a:schemeClr val="tx2"/>
                </a:solidFill>
                <a:latin typeface="Aptos" pitchFamily="34" charset="0"/>
                <a:ea typeface="Aptos" pitchFamily="34" charset="-122"/>
                <a:cs typeface="Aptos" pitchFamily="34" charset="-120"/>
              </a:rPr>
              <a:t>2 – </a:t>
            </a:r>
            <a:r>
              <a:rPr lang="en-US" dirty="0" err="1">
                <a:solidFill>
                  <a:schemeClr val="tx2"/>
                </a:solidFill>
                <a:latin typeface="Aptos" pitchFamily="34" charset="0"/>
                <a:ea typeface="Aptos" pitchFamily="34" charset="-122"/>
                <a:cs typeface="Aptos" pitchFamily="34" charset="-120"/>
              </a:rPr>
              <a:t>Diametro</a:t>
            </a:r>
            <a:r>
              <a:rPr lang="en-US" dirty="0">
                <a:solidFill>
                  <a:schemeClr val="tx2"/>
                </a:solidFill>
                <a:latin typeface="Aptos" pitchFamily="34" charset="0"/>
                <a:ea typeface="Aptos" pitchFamily="34" charset="-122"/>
                <a:cs typeface="Aptos" pitchFamily="34" charset="-120"/>
              </a:rPr>
              <a:t> del piccolo intestine ( D come media di 9 </a:t>
            </a:r>
            <a:r>
              <a:rPr lang="en-US" dirty="0" err="1">
                <a:solidFill>
                  <a:schemeClr val="tx2"/>
                </a:solidFill>
                <a:latin typeface="Aptos" pitchFamily="34" charset="0"/>
                <a:ea typeface="Aptos" pitchFamily="34" charset="-122"/>
                <a:cs typeface="Aptos" pitchFamily="34" charset="-120"/>
              </a:rPr>
              <a:t>misurazioni</a:t>
            </a:r>
            <a:r>
              <a:rPr lang="en-US" dirty="0">
                <a:solidFill>
                  <a:schemeClr val="tx2"/>
                </a:solidFill>
                <a:latin typeface="Aptos" pitchFamily="34" charset="0"/>
                <a:ea typeface="Aptos" pitchFamily="34" charset="-122"/>
                <a:cs typeface="Aptos" pitchFamily="34" charset="-120"/>
              </a:rPr>
              <a:t>)</a:t>
            </a:r>
          </a:p>
          <a:p>
            <a:endParaRPr lang="en-US" dirty="0">
              <a:solidFill>
                <a:schemeClr val="tx2"/>
              </a:solidFill>
              <a:latin typeface="Aptos" pitchFamily="34" charset="0"/>
              <a:ea typeface="Aptos" pitchFamily="34" charset="-122"/>
              <a:cs typeface="Aptos" pitchFamily="34" charset="-120"/>
            </a:endParaRPr>
          </a:p>
          <a:p>
            <a:r>
              <a:rPr lang="en-US" dirty="0" err="1">
                <a:solidFill>
                  <a:schemeClr val="tx2"/>
                </a:solidFill>
                <a:latin typeface="Aptos" pitchFamily="34" charset="0"/>
                <a:ea typeface="Aptos" pitchFamily="34" charset="-122"/>
                <a:cs typeface="Aptos" pitchFamily="34" charset="-120"/>
              </a:rPr>
              <a:t>Lettura</a:t>
            </a:r>
            <a:r>
              <a:rPr lang="en-US" dirty="0">
                <a:solidFill>
                  <a:schemeClr val="tx2"/>
                </a:solidFill>
                <a:latin typeface="Aptos" pitchFamily="34" charset="0"/>
                <a:ea typeface="Aptos" pitchFamily="34" charset="-122"/>
                <a:cs typeface="Aptos" pitchFamily="34" charset="-120"/>
              </a:rPr>
              <a:t> in consenso di 2 </a:t>
            </a:r>
            <a:r>
              <a:rPr lang="en-US" dirty="0" err="1">
                <a:solidFill>
                  <a:schemeClr val="tx2"/>
                </a:solidFill>
                <a:latin typeface="Aptos" pitchFamily="34" charset="0"/>
                <a:ea typeface="Aptos" pitchFamily="34" charset="-122"/>
                <a:cs typeface="Aptos" pitchFamily="34" charset="-120"/>
              </a:rPr>
              <a:t>operatori</a:t>
            </a:r>
            <a:endParaRPr lang="en-US" dirty="0">
              <a:solidFill>
                <a:schemeClr val="tx2"/>
              </a:solidFill>
              <a:latin typeface="Aptos" pitchFamily="34" charset="0"/>
              <a:ea typeface="Aptos" pitchFamily="34" charset="-122"/>
              <a:cs typeface="Aptos" pitchFamily="34" charset="-120"/>
            </a:endParaRPr>
          </a:p>
          <a:p>
            <a:endParaRPr lang="en-US" dirty="0">
              <a:solidFill>
                <a:schemeClr val="tx2"/>
              </a:solidFill>
              <a:latin typeface="Aptos" pitchFamily="34" charset="0"/>
              <a:ea typeface="Aptos" pitchFamily="34" charset="-122"/>
              <a:cs typeface="Aptos" pitchFamily="34" charset="-120"/>
            </a:endParaRPr>
          </a:p>
          <a:p>
            <a:r>
              <a:rPr lang="en-US" dirty="0">
                <a:solidFill>
                  <a:schemeClr val="tx2"/>
                </a:solidFill>
                <a:latin typeface="Aptos" pitchFamily="34" charset="0"/>
                <a:ea typeface="Aptos" pitchFamily="34" charset="-122"/>
                <a:cs typeface="Aptos" pitchFamily="34" charset="-120"/>
              </a:rPr>
              <a:t>30-40 </a:t>
            </a:r>
            <a:r>
              <a:rPr lang="en-US" dirty="0" err="1">
                <a:solidFill>
                  <a:schemeClr val="tx2"/>
                </a:solidFill>
                <a:latin typeface="Aptos" pitchFamily="34" charset="0"/>
                <a:ea typeface="Aptos" pitchFamily="34" charset="-122"/>
                <a:cs typeface="Aptos" pitchFamily="34" charset="-120"/>
              </a:rPr>
              <a:t>minuti</a:t>
            </a:r>
            <a:r>
              <a:rPr lang="en-US" dirty="0">
                <a:solidFill>
                  <a:schemeClr val="tx2"/>
                </a:solidFill>
                <a:latin typeface="Aptos" pitchFamily="34" charset="0"/>
                <a:ea typeface="Aptos" pitchFamily="34" charset="-122"/>
                <a:cs typeface="Aptos" pitchFamily="34" charset="-120"/>
              </a:rPr>
              <a:t> a </a:t>
            </a:r>
            <a:r>
              <a:rPr lang="en-US" dirty="0" err="1">
                <a:solidFill>
                  <a:schemeClr val="tx2"/>
                </a:solidFill>
                <a:latin typeface="Aptos" pitchFamily="34" charset="0"/>
                <a:ea typeface="Aptos" pitchFamily="34" charset="-122"/>
                <a:cs typeface="Aptos" pitchFamily="34" charset="-120"/>
              </a:rPr>
              <a:t>paziente</a:t>
            </a:r>
            <a:endParaRPr lang="en-US" dirty="0">
              <a:solidFill>
                <a:schemeClr val="tx2"/>
              </a:solidFill>
              <a:latin typeface="Aptos" pitchFamily="34" charset="0"/>
              <a:ea typeface="Aptos" pitchFamily="34" charset="-122"/>
              <a:cs typeface="Aptos" pitchFamily="34" charset="-120"/>
            </a:endParaRPr>
          </a:p>
        </p:txBody>
      </p:sp>
      <p:pic>
        <p:nvPicPr>
          <p:cNvPr id="7" name="Google Shape;109;p3">
            <a:extLst>
              <a:ext uri="{FF2B5EF4-FFF2-40B4-BE49-F238E27FC236}">
                <a16:creationId xmlns:a16="http://schemas.microsoft.com/office/drawing/2014/main" id="{91109261-4854-7EC5-DA30-4152E37962C5}"/>
              </a:ext>
            </a:extLst>
          </p:cNvPr>
          <p:cNvPicPr preferRelativeResize="0"/>
          <p:nvPr/>
        </p:nvPicPr>
        <p:blipFill rotWithShape="1">
          <a:blip r:embed="rId3">
            <a:alphaModFix/>
          </a:blip>
          <a:srcRect l="27995" t="20775" r="28560" b="24116"/>
          <a:stretch/>
        </p:blipFill>
        <p:spPr>
          <a:xfrm>
            <a:off x="6897711" y="3738060"/>
            <a:ext cx="874030" cy="970148"/>
          </a:xfrm>
          <a:prstGeom prst="rect">
            <a:avLst/>
          </a:prstGeom>
          <a:noFill/>
          <a:ln>
            <a:noFill/>
          </a:ln>
        </p:spPr>
      </p:pic>
      <p:grpSp>
        <p:nvGrpSpPr>
          <p:cNvPr id="11" name="Group 9">
            <a:extLst>
              <a:ext uri="{FF2B5EF4-FFF2-40B4-BE49-F238E27FC236}">
                <a16:creationId xmlns:a16="http://schemas.microsoft.com/office/drawing/2014/main" id="{F2364413-5D80-87A2-DB5C-4C42CAFB130C}"/>
              </a:ext>
            </a:extLst>
          </p:cNvPr>
          <p:cNvGrpSpPr/>
          <p:nvPr/>
        </p:nvGrpSpPr>
        <p:grpSpPr>
          <a:xfrm>
            <a:off x="6562280" y="1211239"/>
            <a:ext cx="5494889" cy="2022308"/>
            <a:chOff x="3847381" y="1367810"/>
            <a:chExt cx="3286664" cy="996302"/>
          </a:xfrm>
        </p:grpSpPr>
        <p:pic>
          <p:nvPicPr>
            <p:cNvPr id="14" name="Picture 7" descr="A screenshot of a computer&#10;&#10;Description automatically generated">
              <a:extLst>
                <a:ext uri="{FF2B5EF4-FFF2-40B4-BE49-F238E27FC236}">
                  <a16:creationId xmlns:a16="http://schemas.microsoft.com/office/drawing/2014/main" id="{73918CDF-BDD5-9128-ED3A-12D7C4AFFFE9}"/>
                </a:ext>
              </a:extLst>
            </p:cNvPr>
            <p:cNvPicPr>
              <a:picLocks noChangeAspect="1"/>
            </p:cNvPicPr>
            <p:nvPr/>
          </p:nvPicPr>
          <p:blipFill>
            <a:blip r:embed="rId4"/>
            <a:srcRect b="91813"/>
            <a:stretch/>
          </p:blipFill>
          <p:spPr>
            <a:xfrm>
              <a:off x="3847381" y="1367810"/>
              <a:ext cx="3269418" cy="99465"/>
            </a:xfrm>
            <a:prstGeom prst="rect">
              <a:avLst/>
            </a:prstGeom>
          </p:spPr>
        </p:pic>
        <p:pic>
          <p:nvPicPr>
            <p:cNvPr id="15" name="Picture 8" descr="A screenshot of a computer&#10;&#10;Description automatically generated">
              <a:extLst>
                <a:ext uri="{FF2B5EF4-FFF2-40B4-BE49-F238E27FC236}">
                  <a16:creationId xmlns:a16="http://schemas.microsoft.com/office/drawing/2014/main" id="{AF56BBCF-80F5-920D-08EB-2BA3D4AC5AED}"/>
                </a:ext>
              </a:extLst>
            </p:cNvPr>
            <p:cNvPicPr>
              <a:picLocks noChangeAspect="1"/>
            </p:cNvPicPr>
            <p:nvPr/>
          </p:nvPicPr>
          <p:blipFill>
            <a:blip r:embed="rId4"/>
            <a:srcRect l="3237" t="28199"/>
            <a:stretch/>
          </p:blipFill>
          <p:spPr bwMode="auto">
            <a:xfrm>
              <a:off x="3847381" y="1457864"/>
              <a:ext cx="3286664" cy="906248"/>
            </a:xfrm>
            <a:prstGeom prst="rect">
              <a:avLst/>
            </a:prstGeom>
          </p:spPr>
        </p:pic>
      </p:grpSp>
      <p:pic>
        <p:nvPicPr>
          <p:cNvPr id="16" name="Picture 2" descr="A mri of a person's body&#10;&#10;Description automatically generated">
            <a:extLst>
              <a:ext uri="{FF2B5EF4-FFF2-40B4-BE49-F238E27FC236}">
                <a16:creationId xmlns:a16="http://schemas.microsoft.com/office/drawing/2014/main" id="{6F2C0864-8E86-B6AB-86EC-80654139DCFF}"/>
              </a:ext>
            </a:extLst>
          </p:cNvPr>
          <p:cNvPicPr>
            <a:picLocks noChangeAspect="1"/>
          </p:cNvPicPr>
          <p:nvPr/>
        </p:nvPicPr>
        <p:blipFill>
          <a:blip r:embed="rId5"/>
          <a:stretch>
            <a:fillRect/>
          </a:stretch>
        </p:blipFill>
        <p:spPr bwMode="auto">
          <a:xfrm>
            <a:off x="8098712" y="3429000"/>
            <a:ext cx="3958457" cy="2772880"/>
          </a:xfrm>
          <a:prstGeom prst="rect">
            <a:avLst/>
          </a:prstGeom>
        </p:spPr>
      </p:pic>
      <p:grpSp>
        <p:nvGrpSpPr>
          <p:cNvPr id="17" name="Group 13">
            <a:extLst>
              <a:ext uri="{FF2B5EF4-FFF2-40B4-BE49-F238E27FC236}">
                <a16:creationId xmlns:a16="http://schemas.microsoft.com/office/drawing/2014/main" id="{B96ACC97-F79C-2BB1-F64F-AEA0CC77F0B4}"/>
              </a:ext>
            </a:extLst>
          </p:cNvPr>
          <p:cNvGrpSpPr/>
          <p:nvPr/>
        </p:nvGrpSpPr>
        <p:grpSpPr>
          <a:xfrm>
            <a:off x="6710003" y="5069087"/>
            <a:ext cx="1388709" cy="1104181"/>
            <a:chOff x="3765567" y="940279"/>
            <a:chExt cx="1041532" cy="828136"/>
          </a:xfrm>
        </p:grpSpPr>
        <p:sp>
          <p:nvSpPr>
            <p:cNvPr id="18" name="Rectangle 12">
              <a:extLst>
                <a:ext uri="{FF2B5EF4-FFF2-40B4-BE49-F238E27FC236}">
                  <a16:creationId xmlns:a16="http://schemas.microsoft.com/office/drawing/2014/main" id="{F2C14DB5-5E96-EE92-09B7-8164C2B665AE}"/>
                </a:ext>
              </a:extLst>
            </p:cNvPr>
            <p:cNvSpPr/>
            <p:nvPr/>
          </p:nvSpPr>
          <p:spPr>
            <a:xfrm>
              <a:off x="3804249" y="940279"/>
              <a:ext cx="914400" cy="828136"/>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9" name="Picture 11" descr="A yellow blob of liquid&#10;&#10;Description automatically generated">
              <a:extLst>
                <a:ext uri="{FF2B5EF4-FFF2-40B4-BE49-F238E27FC236}">
                  <a16:creationId xmlns:a16="http://schemas.microsoft.com/office/drawing/2014/main" id="{DE82CC85-DAE1-697F-10EC-7D0667D35AC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backgroundMark x1="27826" y1="32904" x2="46413" y2="30830"/>
                          <a14:backgroundMark x1="47337" y1="52003" x2="47065" y2="50787"/>
                          <a14:backgroundMark x1="47826" y1="43133" x2="48967" y2="43777"/>
                          <a14:backgroundMark x1="57663" y1="36409" x2="56250" y2="37268"/>
                          <a14:backgroundMark x1="65924" y1="33691" x2="66033" y2="35193"/>
                          <a14:backgroundMark x1="66685" y1="37411" x2="66685" y2="38770"/>
                          <a14:backgroundMark x1="59457" y1="52647" x2="58533" y2="51788"/>
                          <a14:backgroundMark x1="58152" y1="50501" x2="58152" y2="49642"/>
                          <a14:backgroundMark x1="34185" y1="48498" x2="35489" y2="48641"/>
                          <a14:backgroundMark x1="35870" y1="47997" x2="35870" y2="47997"/>
                          <a14:backgroundMark x1="36359" y1="47639" x2="36359" y2="47639"/>
                        </a14:backgroundRemoval>
                      </a14:imgEffect>
                      <a14:imgEffect>
                        <a14:artisticPaintBrush/>
                      </a14:imgEffect>
                    </a14:imgLayer>
                  </a14:imgProps>
                </a:ext>
              </a:extLst>
            </a:blip>
            <a:srcRect l="25407" t="29182" r="23495" b="28553"/>
            <a:stretch/>
          </p:blipFill>
          <p:spPr>
            <a:xfrm>
              <a:off x="3765567" y="1088007"/>
              <a:ext cx="1041532" cy="654529"/>
            </a:xfrm>
            <a:prstGeom prst="rect">
              <a:avLst/>
            </a:prstGeom>
            <a:ln>
              <a:noFill/>
            </a:ln>
            <a:effectLst>
              <a:outerShdw blurRad="292100" dist="139700" dir="2700000" algn="tl" rotWithShape="0">
                <a:srgbClr val="333333">
                  <a:alpha val="65000"/>
                </a:srgbClr>
              </a:outerShdw>
            </a:effectLst>
          </p:spPr>
        </p:pic>
      </p:grpSp>
      <p:pic>
        <p:nvPicPr>
          <p:cNvPr id="4" name="Picture 8" descr="A close-up of a logo&#10;&#10;Description automatically generated">
            <a:extLst>
              <a:ext uri="{FF2B5EF4-FFF2-40B4-BE49-F238E27FC236}">
                <a16:creationId xmlns:a16="http://schemas.microsoft.com/office/drawing/2014/main" id="{F90BAEBF-A7B8-F0CE-C73A-572EE85AC6F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87557" y="10598"/>
            <a:ext cx="2822123" cy="84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SICOB — Science, Care, Innovation">
            <a:extLst>
              <a:ext uri="{FF2B5EF4-FFF2-40B4-BE49-F238E27FC236}">
                <a16:creationId xmlns:a16="http://schemas.microsoft.com/office/drawing/2014/main" id="{2BA76981-80D6-50EA-2C82-A03A3F224DB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5300" y="50409"/>
            <a:ext cx="945928" cy="945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8625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C5DBB2-BF7B-5B79-480F-7354BD4A1AA6}"/>
            </a:ext>
          </a:extLst>
        </p:cNvPr>
        <p:cNvGrpSpPr/>
        <p:nvPr/>
      </p:nvGrpSpPr>
      <p:grpSpPr>
        <a:xfrm>
          <a:off x="0" y="0"/>
          <a:ext cx="0" cy="0"/>
          <a:chOff x="0" y="0"/>
          <a:chExt cx="0" cy="0"/>
        </a:xfrm>
      </p:grpSpPr>
      <p:pic>
        <p:nvPicPr>
          <p:cNvPr id="2" name="Picture 1" descr="sicob_mosaic_vstrip.png">
            <a:extLst>
              <a:ext uri="{FF2B5EF4-FFF2-40B4-BE49-F238E27FC236}">
                <a16:creationId xmlns:a16="http://schemas.microsoft.com/office/drawing/2014/main" id="{4897525F-78C8-E8CD-10D6-4A28D12166F8}"/>
              </a:ext>
            </a:extLst>
          </p:cNvPr>
          <p:cNvPicPr>
            <a:picLocks noChangeAspect="1"/>
          </p:cNvPicPr>
          <p:nvPr/>
        </p:nvPicPr>
        <p:blipFill>
          <a:blip r:embed="rId2"/>
          <a:stretch>
            <a:fillRect/>
          </a:stretch>
        </p:blipFill>
        <p:spPr>
          <a:xfrm>
            <a:off x="0" y="0"/>
            <a:ext cx="502920" cy="6858000"/>
          </a:xfrm>
          <a:prstGeom prst="rect">
            <a:avLst/>
          </a:prstGeom>
        </p:spPr>
      </p:pic>
      <p:sp>
        <p:nvSpPr>
          <p:cNvPr id="3" name="Rectangle 2">
            <a:extLst>
              <a:ext uri="{FF2B5EF4-FFF2-40B4-BE49-F238E27FC236}">
                <a16:creationId xmlns:a16="http://schemas.microsoft.com/office/drawing/2014/main" id="{4A5438B0-20B4-82E5-6669-68DE6D16B85F}"/>
              </a:ext>
            </a:extLst>
          </p:cNvPr>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a:extLst>
              <a:ext uri="{FF2B5EF4-FFF2-40B4-BE49-F238E27FC236}">
                <a16:creationId xmlns:a16="http://schemas.microsoft.com/office/drawing/2014/main" id="{42762116-A2FD-98E5-ACF2-1F3A0EC5F0C3}"/>
              </a:ext>
            </a:extLst>
          </p:cNvPr>
          <p:cNvCxnSpPr/>
          <p:nvPr/>
        </p:nvCxnSpPr>
        <p:spPr>
          <a:xfrm>
            <a:off x="1279555" y="6284364"/>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228A2A8-AA5E-1DDD-1D97-833B4391781D}"/>
              </a:ext>
            </a:extLst>
          </p:cNvPr>
          <p:cNvSpPr txBox="1"/>
          <p:nvPr/>
        </p:nvSpPr>
        <p:spPr>
          <a:xfrm>
            <a:off x="4199293" y="60224"/>
            <a:ext cx="4494453" cy="590931"/>
          </a:xfrm>
          <a:prstGeom prst="rect">
            <a:avLst/>
          </a:prstGeom>
          <a:noFill/>
        </p:spPr>
        <p:txBody>
          <a:bodyPr wrap="square" lIns="36576" tIns="18288" rIns="36576" bIns="18288" anchor="t">
            <a:spAutoFit/>
          </a:bodyPr>
          <a:lstStyle/>
          <a:p>
            <a:pPr algn="l"/>
            <a:r>
              <a:rPr lang="it-IT" sz="3600" b="1" dirty="0">
                <a:solidFill>
                  <a:srgbClr val="334674"/>
                </a:solidFill>
                <a:latin typeface="Aptos"/>
              </a:rPr>
              <a:t>MATERIALI E METODI</a:t>
            </a:r>
            <a:endParaRPr sz="2500" b="1" dirty="0">
              <a:solidFill>
                <a:srgbClr val="334674"/>
              </a:solidFill>
              <a:latin typeface="Aptos"/>
            </a:endParaRPr>
          </a:p>
        </p:txBody>
      </p:sp>
      <p:cxnSp>
        <p:nvCxnSpPr>
          <p:cNvPr id="9" name="Connector 8">
            <a:extLst>
              <a:ext uri="{FF2B5EF4-FFF2-40B4-BE49-F238E27FC236}">
                <a16:creationId xmlns:a16="http://schemas.microsoft.com/office/drawing/2014/main" id="{A5E958D8-AE66-1391-96F9-4F7E2476F64A}"/>
              </a:ext>
            </a:extLst>
          </p:cNvPr>
          <p:cNvCxnSpPr/>
          <p:nvPr/>
        </p:nvCxnSpPr>
        <p:spPr>
          <a:xfrm>
            <a:off x="3908455" y="777240"/>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sp>
        <p:nvSpPr>
          <p:cNvPr id="6" name="Text 23">
            <a:extLst>
              <a:ext uri="{FF2B5EF4-FFF2-40B4-BE49-F238E27FC236}">
                <a16:creationId xmlns:a16="http://schemas.microsoft.com/office/drawing/2014/main" id="{47398BCA-DE71-E413-3C85-646D2B1E29D1}"/>
              </a:ext>
            </a:extLst>
          </p:cNvPr>
          <p:cNvSpPr/>
          <p:nvPr/>
        </p:nvSpPr>
        <p:spPr>
          <a:xfrm>
            <a:off x="4449903" y="903326"/>
            <a:ext cx="3770979" cy="837449"/>
          </a:xfrm>
          <a:prstGeom prst="rect">
            <a:avLst/>
          </a:prstGeom>
          <a:noFill/>
          <a:ln/>
        </p:spPr>
        <p:txBody>
          <a:bodyPr wrap="square" lIns="381" tIns="381" rIns="381" bIns="381" rtlCol="0" anchor="t">
            <a:normAutofit/>
          </a:bodyPr>
          <a:lstStyle/>
          <a:p>
            <a:pPr marL="0" indent="0" algn="ctr">
              <a:buNone/>
            </a:pPr>
            <a:r>
              <a:rPr lang="en-US" sz="2400" b="1" dirty="0">
                <a:solidFill>
                  <a:srgbClr val="3A4E80"/>
                </a:solidFill>
                <a:latin typeface="Aptos" pitchFamily="34" charset="0"/>
                <a:ea typeface="Aptos" pitchFamily="34" charset="-122"/>
                <a:cs typeface="Aptos" pitchFamily="34" charset="-120"/>
              </a:rPr>
              <a:t>Per il </a:t>
            </a:r>
            <a:r>
              <a:rPr lang="en-US" sz="2400" b="1" dirty="0" err="1">
                <a:solidFill>
                  <a:srgbClr val="3A4E80"/>
                </a:solidFill>
                <a:latin typeface="Aptos" pitchFamily="34" charset="0"/>
                <a:ea typeface="Aptos" pitchFamily="34" charset="-122"/>
                <a:cs typeface="Aptos" pitchFamily="34" charset="-120"/>
              </a:rPr>
              <a:t>calcolo</a:t>
            </a:r>
            <a:r>
              <a:rPr lang="en-US" sz="2400" b="1" dirty="0">
                <a:solidFill>
                  <a:srgbClr val="3A4E80"/>
                </a:solidFill>
                <a:latin typeface="Aptos" pitchFamily="34" charset="0"/>
                <a:ea typeface="Aptos" pitchFamily="34" charset="-122"/>
                <a:cs typeface="Aptos" pitchFamily="34" charset="-120"/>
              </a:rPr>
              <a:t> della TSBL</a:t>
            </a:r>
            <a:endParaRPr lang="en-US" sz="2400" dirty="0">
              <a:highlight>
                <a:srgbClr val="00FFFF"/>
              </a:highlight>
            </a:endParaRPr>
          </a:p>
        </p:txBody>
      </p:sp>
      <mc:AlternateContent xmlns:mc="http://schemas.openxmlformats.org/markup-compatibility/2006" xmlns:a14="http://schemas.microsoft.com/office/drawing/2010/main">
        <mc:Choice Requires="a14">
          <p:sp>
            <p:nvSpPr>
              <p:cNvPr id="10" name="CasellaDiTesto 9">
                <a:extLst>
                  <a:ext uri="{FF2B5EF4-FFF2-40B4-BE49-F238E27FC236}">
                    <a16:creationId xmlns:a16="http://schemas.microsoft.com/office/drawing/2014/main" id="{4BAB6A7B-6091-775B-108A-21407F2A56B2}"/>
                  </a:ext>
                </a:extLst>
              </p:cNvPr>
              <p:cNvSpPr txBox="1"/>
              <p:nvPr/>
            </p:nvSpPr>
            <p:spPr>
              <a:xfrm>
                <a:off x="1051560" y="1450582"/>
                <a:ext cx="10587292" cy="4907177"/>
              </a:xfrm>
              <a:prstGeom prst="rect">
                <a:avLst/>
              </a:prstGeom>
              <a:solidFill>
                <a:schemeClr val="bg1"/>
              </a:solidFill>
              <a:ln w="28575">
                <a:solidFill>
                  <a:schemeClr val="accent1"/>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endParaRPr lang="it-IT" noProof="1"/>
              </a:p>
              <a:p>
                <a:pPr marL="342900" lvl="0" indent="-342900" algn="just">
                  <a:buFont typeface="Wingdings" panose="05000000000000000000" pitchFamily="2" charset="2"/>
                  <a:buChar char="Ø"/>
                  <a:tabLst>
                    <a:tab pos="228600" algn="l"/>
                  </a:tabLst>
                </a:pPr>
                <a:r>
                  <a:rPr lang="it-IT" noProof="1">
                    <a:ea typeface="Times New Roman" panose="02020603050405020304" pitchFamily="18" charset="0"/>
                  </a:rPr>
                  <a:t>Formula precedente - (Marie </a:t>
                </a:r>
                <a:r>
                  <a:rPr lang="it-IT" i="1" noProof="1">
                    <a:ea typeface="Times New Roman" panose="02020603050405020304" pitchFamily="18" charset="0"/>
                  </a:rPr>
                  <a:t>et al</a:t>
                </a:r>
                <a:r>
                  <a:rPr lang="it-IT" noProof="1">
                    <a:ea typeface="Times New Roman" panose="02020603050405020304" pitchFamily="18" charset="0"/>
                  </a:rPr>
                  <a:t>., “Preoperative Prediction of Small Bowel Length Using CT Scan and Tridimensional Reconstructions: a New Tool in Bariatric Surgery?,” </a:t>
                </a:r>
                <a:r>
                  <a:rPr lang="it-IT" i="1" noProof="1">
                    <a:ea typeface="Times New Roman" panose="02020603050405020304" pitchFamily="18" charset="0"/>
                  </a:rPr>
                  <a:t>Obes. Surg</a:t>
                </a:r>
                <a:r>
                  <a:rPr lang="it-IT" noProof="1">
                    <a:ea typeface="Times New Roman" panose="02020603050405020304" pitchFamily="18" charset="0"/>
                  </a:rPr>
                  <a:t>., 28, 1217–1224, 2018) </a:t>
                </a:r>
              </a:p>
              <a:p>
                <a:pPr lvl="0" algn="just">
                  <a:tabLst>
                    <a:tab pos="228600" algn="l"/>
                  </a:tabLst>
                </a:pPr>
                <a:endParaRPr lang="it-IT" noProof="1">
                  <a:ea typeface="Times New Roman" panose="02020603050405020304" pitchFamily="18" charset="0"/>
                </a:endParaRPr>
              </a:p>
              <a:p>
                <a:pPr lvl="0" algn="just">
                  <a:tabLst>
                    <a:tab pos="228600" algn="l"/>
                  </a:tabLst>
                </a:pPr>
                <a:r>
                  <a:rPr lang="it-IT" noProof="1">
                    <a:ea typeface="Times New Roman" panose="02020603050405020304" pitchFamily="18" charset="0"/>
                  </a:rPr>
                  <a:t>Volume dell’intestino tenue 3D e del mesentere + coefficiente empirico derivato dalla regressione</a:t>
                </a:r>
              </a:p>
              <a:p>
                <a:pPr lvl="0" algn="just">
                  <a:tabLst>
                    <a:tab pos="228600" algn="l"/>
                  </a:tabLst>
                </a:pPr>
                <a:endParaRPr lang="it-IT" sz="2400" noProof="1"/>
              </a:p>
              <a:p>
                <a:pPr/>
                <a14:m>
                  <m:oMathPara xmlns:m="http://schemas.openxmlformats.org/officeDocument/2006/math">
                    <m:oMathParaPr>
                      <m:jc m:val="centerGroup"/>
                    </m:oMathParaPr>
                    <m:oMath xmlns:m="http://schemas.openxmlformats.org/officeDocument/2006/math">
                      <m:r>
                        <a:rPr lang="it-IT" i="1" noProof="1" dirty="0" smtClean="0">
                          <a:latin typeface="Cambria Math" panose="02040503050406030204" pitchFamily="18" charset="0"/>
                        </a:rPr>
                        <m:t>𝑇𝑆𝐵𝐿</m:t>
                      </m:r>
                      <m:r>
                        <a:rPr lang="it-IT" i="1" baseline="-25000" noProof="1" dirty="0" smtClean="0">
                          <a:latin typeface="Cambria Math" panose="02040503050406030204" pitchFamily="18" charset="0"/>
                        </a:rPr>
                        <m:t>𝑀𝑎𝑟𝑖𝑒</m:t>
                      </m:r>
                      <m:r>
                        <a:rPr lang="it-IT" i="1" noProof="1" dirty="0" smtClean="0">
                          <a:latin typeface="Cambria Math" panose="02040503050406030204" pitchFamily="18" charset="0"/>
                        </a:rPr>
                        <m:t>=334.8915 + 0.191</m:t>
                      </m:r>
                      <m:sSub>
                        <m:sSubPr>
                          <m:ctrlPr>
                            <a:rPr lang="it-IT" i="1" noProof="1" dirty="0" smtClean="0">
                              <a:latin typeface="Cambria Math" panose="02040503050406030204" pitchFamily="18" charset="0"/>
                            </a:rPr>
                          </m:ctrlPr>
                        </m:sSubPr>
                        <m:e>
                          <m:r>
                            <a:rPr lang="it-IT" i="1" noProof="1" dirty="0" smtClean="0">
                              <a:latin typeface="Cambria Math" panose="02040503050406030204" pitchFamily="18" charset="0"/>
                            </a:rPr>
                            <m:t>𝑉</m:t>
                          </m:r>
                        </m:e>
                        <m:sub>
                          <m:r>
                            <a:rPr lang="it-IT" i="1" noProof="1" dirty="0" smtClean="0">
                              <a:latin typeface="Cambria Math" panose="02040503050406030204" pitchFamily="18" charset="0"/>
                            </a:rPr>
                            <m:t>𝑀𝑅𝐼</m:t>
                          </m:r>
                        </m:sub>
                      </m:sSub>
                    </m:oMath>
                  </m:oMathPara>
                </a14:m>
                <a:endParaRPr lang="it-IT" sz="2400" noProof="1"/>
              </a:p>
              <a:p>
                <a:endParaRPr lang="it-IT" sz="2400" noProof="1"/>
              </a:p>
              <a:p>
                <a:pPr marL="380990" indent="-380990">
                  <a:buFont typeface="Wingdings" panose="05000000000000000000" pitchFamily="2" charset="2"/>
                  <a:buChar char="Ø"/>
                </a:pPr>
                <a:r>
                  <a:rPr lang="it-IT" b="1" noProof="1"/>
                  <a:t>Nuova formula proposta </a:t>
                </a:r>
                <a:r>
                  <a:rPr lang="it-IT" noProof="1"/>
                  <a:t>(Mascolini </a:t>
                </a:r>
                <a:r>
                  <a:rPr lang="it-IT" i="1" noProof="1"/>
                  <a:t>et al</a:t>
                </a:r>
                <a:r>
                  <a:rPr lang="it-IT" noProof="1"/>
                  <a:t>., “Evaluation of the total small bowel length in obese patients using bioimaging, GNB2025, Palermo, 2025)</a:t>
                </a:r>
              </a:p>
              <a:p>
                <a:endParaRPr lang="it-IT" noProof="1"/>
              </a:p>
              <a:p>
                <a:r>
                  <a:rPr lang="it-IT" noProof="1"/>
                  <a:t>Volume dell’intestino tenue + raggio dell’intestino tenue specifico del paziente</a:t>
                </a:r>
              </a:p>
              <a:p>
                <a:pPr/>
                <a14:m>
                  <m:oMathPara xmlns:m="http://schemas.openxmlformats.org/officeDocument/2006/math">
                    <m:oMathParaPr>
                      <m:jc m:val="centerGroup"/>
                    </m:oMathParaPr>
                    <m:oMath xmlns:m="http://schemas.openxmlformats.org/officeDocument/2006/math">
                      <m:r>
                        <a:rPr lang="it-IT" sz="2000" i="1" noProof="1" dirty="0" smtClean="0">
                          <a:latin typeface="Cambria Math" panose="02040503050406030204" pitchFamily="18" charset="0"/>
                          <a:ea typeface="Times New Roman" panose="02020603050405020304" pitchFamily="18" charset="0"/>
                          <a:cs typeface="Times New Roman" panose="02020603050405020304" pitchFamily="18" charset="0"/>
                        </a:rPr>
                        <m:t>𝑇𝑆𝐵𝐿</m:t>
                      </m:r>
                      <m:r>
                        <a:rPr lang="it-IT" sz="2000" i="1" baseline="-25000" noProof="1" dirty="0" smtClean="0">
                          <a:latin typeface="Cambria Math" panose="02040503050406030204" pitchFamily="18" charset="0"/>
                          <a:ea typeface="Times New Roman" panose="02020603050405020304" pitchFamily="18" charset="0"/>
                          <a:cs typeface="Times New Roman" panose="02020603050405020304" pitchFamily="18" charset="0"/>
                        </a:rPr>
                        <m:t>𝑁𝐸𝑊</m:t>
                      </m:r>
                      <m:r>
                        <a:rPr lang="it-IT" sz="2000" i="1" noProof="1" dirty="0" smtClean="0">
                          <a:latin typeface="Cambria Math" panose="02040503050406030204" pitchFamily="18" charset="0"/>
                          <a:ea typeface="Times New Roman" panose="02020603050405020304" pitchFamily="18" charset="0"/>
                          <a:cs typeface="Times New Roman" panose="02020603050405020304" pitchFamily="18" charset="0"/>
                        </a:rPr>
                        <m:t>=</m:t>
                      </m:r>
                      <m:f>
                        <m:fPr>
                          <m:type m:val="skw"/>
                          <m:ctrlPr>
                            <a:rPr lang="it-IT" sz="2400" i="1" noProof="1" dirty="0" smtClean="0">
                              <a:latin typeface="Cambria Math" panose="02040503050406030204" pitchFamily="18" charset="0"/>
                            </a:rPr>
                          </m:ctrlPr>
                        </m:fPr>
                        <m:num>
                          <m:sSub>
                            <m:sSubPr>
                              <m:ctrlPr>
                                <a:rPr lang="it-IT" sz="2400" i="1" noProof="1" dirty="0" smtClean="0">
                                  <a:latin typeface="Cambria Math" panose="02040503050406030204" pitchFamily="18" charset="0"/>
                                </a:rPr>
                              </m:ctrlPr>
                            </m:sSubPr>
                            <m:e>
                              <m:r>
                                <a:rPr lang="it-IT" sz="2000" i="1" noProof="1" dirty="0" smtClean="0">
                                  <a:latin typeface="Cambria Math" panose="02040503050406030204" pitchFamily="18" charset="0"/>
                                  <a:ea typeface="Times New Roman" panose="02020603050405020304" pitchFamily="18" charset="0"/>
                                  <a:cs typeface="Times New Roman" panose="02020603050405020304" pitchFamily="18" charset="0"/>
                                </a:rPr>
                                <m:t>𝑉</m:t>
                              </m:r>
                            </m:e>
                            <m:sub>
                              <m:r>
                                <a:rPr lang="it-IT" sz="2000" i="1" noProof="1" dirty="0" smtClean="0">
                                  <a:latin typeface="Cambria Math" panose="02040503050406030204" pitchFamily="18" charset="0"/>
                                  <a:ea typeface="Times New Roman" panose="02020603050405020304" pitchFamily="18" charset="0"/>
                                  <a:cs typeface="Times New Roman" panose="02020603050405020304" pitchFamily="18" charset="0"/>
                                </a:rPr>
                                <m:t>𝑀𝑅𝐼</m:t>
                              </m:r>
                            </m:sub>
                          </m:sSub>
                        </m:num>
                        <m:den>
                          <m:r>
                            <a:rPr lang="it-IT" sz="2000" i="1" noProof="1" dirty="0" smtClean="0">
                              <a:latin typeface="Cambria Math" panose="02040503050406030204" pitchFamily="18" charset="0"/>
                              <a:ea typeface="Times New Roman" panose="02020603050405020304" pitchFamily="18" charset="0"/>
                              <a:cs typeface="Times New Roman" panose="02020603050405020304" pitchFamily="18" charset="0"/>
                            </a:rPr>
                            <m:t>𝜋</m:t>
                          </m:r>
                          <m:f>
                            <m:fPr>
                              <m:ctrlPr>
                                <a:rPr lang="it-IT" sz="2400" i="1" noProof="1" dirty="0" smtClean="0">
                                  <a:latin typeface="Cambria Math" panose="02040503050406030204" pitchFamily="18" charset="0"/>
                                </a:rPr>
                              </m:ctrlPr>
                            </m:fPr>
                            <m:num>
                              <m:sSup>
                                <m:sSupPr>
                                  <m:ctrlPr>
                                    <a:rPr lang="it-IT" sz="2400" i="1" noProof="1" dirty="0" smtClean="0">
                                      <a:latin typeface="Cambria Math" panose="02040503050406030204" pitchFamily="18" charset="0"/>
                                    </a:rPr>
                                  </m:ctrlPr>
                                </m:sSupPr>
                                <m:e>
                                  <m:r>
                                    <a:rPr lang="it-IT" sz="2000" i="1" noProof="1" dirty="0" smtClean="0">
                                      <a:latin typeface="Cambria Math" panose="02040503050406030204" pitchFamily="18" charset="0"/>
                                      <a:ea typeface="Times New Roman" panose="02020603050405020304" pitchFamily="18" charset="0"/>
                                      <a:cs typeface="Times New Roman" panose="02020603050405020304" pitchFamily="18" charset="0"/>
                                    </a:rPr>
                                    <m:t>𝐷</m:t>
                                  </m:r>
                                </m:e>
                                <m:sup>
                                  <m:r>
                                    <a:rPr lang="it-IT" sz="2000" i="1" noProof="1" dirty="0" smtClean="0">
                                      <a:latin typeface="Cambria Math" panose="02040503050406030204" pitchFamily="18" charset="0"/>
                                      <a:ea typeface="Times New Roman" panose="02020603050405020304" pitchFamily="18" charset="0"/>
                                      <a:cs typeface="Times New Roman" panose="02020603050405020304" pitchFamily="18" charset="0"/>
                                    </a:rPr>
                                    <m:t>2</m:t>
                                  </m:r>
                                </m:sup>
                              </m:sSup>
                            </m:num>
                            <m:den>
                              <m:r>
                                <a:rPr lang="it-IT" sz="2000" i="1" noProof="1" dirty="0" smtClean="0">
                                  <a:latin typeface="Cambria Math" panose="02040503050406030204" pitchFamily="18" charset="0"/>
                                  <a:ea typeface="Times New Roman" panose="02020603050405020304" pitchFamily="18" charset="0"/>
                                  <a:cs typeface="Times New Roman" panose="02020603050405020304" pitchFamily="18" charset="0"/>
                                </a:rPr>
                                <m:t>4</m:t>
                              </m:r>
                            </m:den>
                          </m:f>
                        </m:den>
                      </m:f>
                    </m:oMath>
                  </m:oMathPara>
                </a14:m>
                <a:endParaRPr lang="it-IT" noProof="1"/>
              </a:p>
              <a:p>
                <a:pPr marL="380990" indent="-380990">
                  <a:buFont typeface="Wingdings" panose="05000000000000000000" pitchFamily="2" charset="2"/>
                  <a:buChar char="Ø"/>
                </a:pPr>
                <a:endParaRPr lang="it-IT" noProof="1"/>
              </a:p>
              <a:p>
                <a:pPr marL="380990" indent="-380990">
                  <a:buFont typeface="Wingdings" panose="05000000000000000000" pitchFamily="2" charset="2"/>
                  <a:buChar char="Ø"/>
                </a:pPr>
                <a:r>
                  <a:rPr lang="it-IT" noProof="1"/>
                  <a:t>Entrambe le stime sono state confrontate con la misurazione intraoperatoria come valore di riferimento.</a:t>
                </a:r>
              </a:p>
            </p:txBody>
          </p:sp>
        </mc:Choice>
        <mc:Fallback xmlns="">
          <p:sp>
            <p:nvSpPr>
              <p:cNvPr id="10" name="CasellaDiTesto 9">
                <a:extLst>
                  <a:ext uri="{FF2B5EF4-FFF2-40B4-BE49-F238E27FC236}">
                    <a16:creationId xmlns:a16="http://schemas.microsoft.com/office/drawing/2014/main" id="{4BAB6A7B-6091-775B-108A-21407F2A56B2}"/>
                  </a:ext>
                </a:extLst>
              </p:cNvPr>
              <p:cNvSpPr txBox="1">
                <a:spLocks noRot="1" noChangeAspect="1" noMove="1" noResize="1" noEditPoints="1" noAdjustHandles="1" noChangeArrowheads="1" noChangeShapeType="1" noTextEdit="1"/>
              </p:cNvSpPr>
              <p:nvPr/>
            </p:nvSpPr>
            <p:spPr>
              <a:xfrm>
                <a:off x="1051560" y="1450582"/>
                <a:ext cx="10587292" cy="4907177"/>
              </a:xfrm>
              <a:prstGeom prst="rect">
                <a:avLst/>
              </a:prstGeom>
              <a:blipFill>
                <a:blip r:embed="rId3"/>
                <a:stretch>
                  <a:fillRect/>
                </a:stretch>
              </a:blipFill>
              <a:ln w="28575">
                <a:solidFill>
                  <a:schemeClr val="accent1"/>
                </a:solidFill>
              </a:ln>
            </p:spPr>
            <p:txBody>
              <a:bodyPr/>
              <a:lstStyle/>
              <a:p>
                <a:r>
                  <a:rPr lang="it-IT">
                    <a:noFill/>
                  </a:rPr>
                  <a:t> </a:t>
                </a:r>
              </a:p>
            </p:txBody>
          </p:sp>
        </mc:Fallback>
      </mc:AlternateContent>
      <p:pic>
        <p:nvPicPr>
          <p:cNvPr id="4" name="Picture 8" descr="A close-up of a logo&#10;&#10;Description automatically generated">
            <a:extLst>
              <a:ext uri="{FF2B5EF4-FFF2-40B4-BE49-F238E27FC236}">
                <a16:creationId xmlns:a16="http://schemas.microsoft.com/office/drawing/2014/main" id="{9D4E802F-4321-E73C-AE4C-E55BCDBFEF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7557" y="10598"/>
            <a:ext cx="2822123" cy="84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SICOB — Science, Care, Innovation">
            <a:extLst>
              <a:ext uri="{FF2B5EF4-FFF2-40B4-BE49-F238E27FC236}">
                <a16:creationId xmlns:a16="http://schemas.microsoft.com/office/drawing/2014/main" id="{C606E707-BEAB-0A54-D421-5608345640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467" y="10598"/>
            <a:ext cx="1183707" cy="1183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453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779E2C-F9F4-8FCF-7873-8E33D36FAADC}"/>
            </a:ext>
          </a:extLst>
        </p:cNvPr>
        <p:cNvGrpSpPr/>
        <p:nvPr/>
      </p:nvGrpSpPr>
      <p:grpSpPr>
        <a:xfrm>
          <a:off x="0" y="0"/>
          <a:ext cx="0" cy="0"/>
          <a:chOff x="0" y="0"/>
          <a:chExt cx="0" cy="0"/>
        </a:xfrm>
      </p:grpSpPr>
      <p:pic>
        <p:nvPicPr>
          <p:cNvPr id="2" name="Picture 1" descr="sicob_mosaic_vstrip.png">
            <a:extLst>
              <a:ext uri="{FF2B5EF4-FFF2-40B4-BE49-F238E27FC236}">
                <a16:creationId xmlns:a16="http://schemas.microsoft.com/office/drawing/2014/main" id="{67F0F658-BCE6-88E0-4236-574E805BE5FA}"/>
              </a:ext>
            </a:extLst>
          </p:cNvPr>
          <p:cNvPicPr>
            <a:picLocks noChangeAspect="1"/>
          </p:cNvPicPr>
          <p:nvPr/>
        </p:nvPicPr>
        <p:blipFill>
          <a:blip r:embed="rId4"/>
          <a:stretch>
            <a:fillRect/>
          </a:stretch>
        </p:blipFill>
        <p:spPr>
          <a:xfrm>
            <a:off x="0" y="0"/>
            <a:ext cx="502920" cy="6858000"/>
          </a:xfrm>
          <a:prstGeom prst="rect">
            <a:avLst/>
          </a:prstGeom>
        </p:spPr>
      </p:pic>
      <p:sp>
        <p:nvSpPr>
          <p:cNvPr id="3" name="Rectangle 2">
            <a:extLst>
              <a:ext uri="{FF2B5EF4-FFF2-40B4-BE49-F238E27FC236}">
                <a16:creationId xmlns:a16="http://schemas.microsoft.com/office/drawing/2014/main" id="{3C9E3C5D-337B-4AD9-3821-E4D0C9A31D37}"/>
              </a:ext>
            </a:extLst>
          </p:cNvPr>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a:extLst>
              <a:ext uri="{FF2B5EF4-FFF2-40B4-BE49-F238E27FC236}">
                <a16:creationId xmlns:a16="http://schemas.microsoft.com/office/drawing/2014/main" id="{1566F46C-A131-B690-9148-9DD0DD27980B}"/>
              </a:ext>
            </a:extLst>
          </p:cNvPr>
          <p:cNvCxnSpPr/>
          <p:nvPr/>
        </p:nvCxnSpPr>
        <p:spPr>
          <a:xfrm>
            <a:off x="1370179" y="6524207"/>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B12AABF-E01A-24C5-52E0-0924410428DC}"/>
              </a:ext>
            </a:extLst>
          </p:cNvPr>
          <p:cNvSpPr txBox="1"/>
          <p:nvPr/>
        </p:nvSpPr>
        <p:spPr>
          <a:xfrm>
            <a:off x="4199293" y="60224"/>
            <a:ext cx="4494453" cy="590931"/>
          </a:xfrm>
          <a:prstGeom prst="rect">
            <a:avLst/>
          </a:prstGeom>
          <a:noFill/>
        </p:spPr>
        <p:txBody>
          <a:bodyPr wrap="square" lIns="36576" tIns="18288" rIns="36576" bIns="18288" anchor="t">
            <a:spAutoFit/>
          </a:bodyPr>
          <a:lstStyle/>
          <a:p>
            <a:pPr algn="l"/>
            <a:r>
              <a:rPr lang="it-IT" sz="3600" b="1" dirty="0">
                <a:solidFill>
                  <a:srgbClr val="334674"/>
                </a:solidFill>
                <a:latin typeface="Aptos"/>
              </a:rPr>
              <a:t>MATERIALI E METODI</a:t>
            </a:r>
            <a:endParaRPr sz="2500" b="1" dirty="0">
              <a:solidFill>
                <a:srgbClr val="334674"/>
              </a:solidFill>
              <a:latin typeface="Aptos"/>
            </a:endParaRPr>
          </a:p>
        </p:txBody>
      </p:sp>
      <p:cxnSp>
        <p:nvCxnSpPr>
          <p:cNvPr id="9" name="Connector 8">
            <a:extLst>
              <a:ext uri="{FF2B5EF4-FFF2-40B4-BE49-F238E27FC236}">
                <a16:creationId xmlns:a16="http://schemas.microsoft.com/office/drawing/2014/main" id="{03A0ABB4-7E81-D9CF-DB84-66EEB20E7B30}"/>
              </a:ext>
            </a:extLst>
          </p:cNvPr>
          <p:cNvCxnSpPr/>
          <p:nvPr/>
        </p:nvCxnSpPr>
        <p:spPr>
          <a:xfrm>
            <a:off x="3908455" y="777240"/>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sp>
        <p:nvSpPr>
          <p:cNvPr id="6" name="Text 23">
            <a:extLst>
              <a:ext uri="{FF2B5EF4-FFF2-40B4-BE49-F238E27FC236}">
                <a16:creationId xmlns:a16="http://schemas.microsoft.com/office/drawing/2014/main" id="{922C4173-F502-B172-185E-7B85442310F5}"/>
              </a:ext>
            </a:extLst>
          </p:cNvPr>
          <p:cNvSpPr/>
          <p:nvPr/>
        </p:nvSpPr>
        <p:spPr>
          <a:xfrm>
            <a:off x="2768026" y="996848"/>
            <a:ext cx="6871146" cy="837449"/>
          </a:xfrm>
          <a:prstGeom prst="rect">
            <a:avLst/>
          </a:prstGeom>
          <a:noFill/>
          <a:ln/>
        </p:spPr>
        <p:txBody>
          <a:bodyPr wrap="square" lIns="381" tIns="381" rIns="381" bIns="381" rtlCol="0" anchor="t">
            <a:normAutofit/>
          </a:bodyPr>
          <a:lstStyle/>
          <a:p>
            <a:pPr marL="0" indent="0" algn="ctr">
              <a:buNone/>
            </a:pPr>
            <a:r>
              <a:rPr lang="en-US" sz="2400" b="1" dirty="0">
                <a:solidFill>
                  <a:srgbClr val="3A4E80"/>
                </a:solidFill>
                <a:latin typeface="Aptos" pitchFamily="34" charset="0"/>
                <a:ea typeface="Aptos" pitchFamily="34" charset="-122"/>
                <a:cs typeface="Aptos" pitchFamily="34" charset="-120"/>
              </a:rPr>
              <a:t>Misurazione </a:t>
            </a:r>
            <a:r>
              <a:rPr lang="en-US" sz="2400" b="1" dirty="0" err="1">
                <a:solidFill>
                  <a:srgbClr val="3A4E80"/>
                </a:solidFill>
                <a:latin typeface="Aptos" pitchFamily="34" charset="0"/>
                <a:ea typeface="Aptos" pitchFamily="34" charset="-122"/>
                <a:cs typeface="Aptos" pitchFamily="34" charset="-120"/>
              </a:rPr>
              <a:t>intraoperatoria</a:t>
            </a:r>
            <a:r>
              <a:rPr lang="en-US" sz="2400" b="1" dirty="0">
                <a:solidFill>
                  <a:srgbClr val="3A4E80"/>
                </a:solidFill>
                <a:latin typeface="Aptos" pitchFamily="34" charset="0"/>
                <a:ea typeface="Aptos" pitchFamily="34" charset="-122"/>
                <a:cs typeface="Aptos" pitchFamily="34" charset="-120"/>
              </a:rPr>
              <a:t>: stretched method</a:t>
            </a:r>
            <a:endParaRPr lang="en-US" sz="2400" dirty="0">
              <a:highlight>
                <a:srgbClr val="00FFFF"/>
              </a:highlight>
            </a:endParaRPr>
          </a:p>
        </p:txBody>
      </p:sp>
      <p:pic>
        <p:nvPicPr>
          <p:cNvPr id="7" name="My Movie_SBL">
            <a:hlinkClick r:id="" action="ppaction://media"/>
            <a:extLst>
              <a:ext uri="{FF2B5EF4-FFF2-40B4-BE49-F238E27FC236}">
                <a16:creationId xmlns:a16="http://schemas.microsoft.com/office/drawing/2014/main" id="{A0F6A252-0EE7-CC1B-0FAF-0C73442E50E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bwMode="auto">
          <a:xfrm>
            <a:off x="4962427" y="1994451"/>
            <a:ext cx="7072632" cy="3978355"/>
          </a:xfrm>
          <a:prstGeom prst="rect">
            <a:avLst/>
          </a:prstGeom>
        </p:spPr>
      </p:pic>
      <p:sp>
        <p:nvSpPr>
          <p:cNvPr id="12" name="Rounded Rectangle 18">
            <a:extLst>
              <a:ext uri="{FF2B5EF4-FFF2-40B4-BE49-F238E27FC236}">
                <a16:creationId xmlns:a16="http://schemas.microsoft.com/office/drawing/2014/main" id="{E624A43C-0170-9C9D-E2E3-F3715F9452D0}"/>
              </a:ext>
            </a:extLst>
          </p:cNvPr>
          <p:cNvSpPr/>
          <p:nvPr/>
        </p:nvSpPr>
        <p:spPr>
          <a:xfrm>
            <a:off x="824351" y="1524056"/>
            <a:ext cx="3775497" cy="4760308"/>
          </a:xfrm>
          <a:prstGeom prst="roundRect">
            <a:avLst/>
          </a:prstGeom>
          <a:solidFill>
            <a:srgbClr val="FFFFFF"/>
          </a:solidFill>
          <a:ln w="12700">
            <a:solidFill>
              <a:srgbClr val="A6D6D3"/>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Tx/>
              <a:buChar char="-"/>
            </a:pPr>
            <a:r>
              <a:rPr lang="it-IT" sz="2000" dirty="0">
                <a:solidFill>
                  <a:schemeClr val="tx2"/>
                </a:solidFill>
              </a:rPr>
              <a:t>La lunghezza dell’intestino tenue è stata misurata durante chirurgia bariatrica laparoscopica</a:t>
            </a:r>
          </a:p>
          <a:p>
            <a:pPr marL="285750" indent="-285750">
              <a:buFontTx/>
              <a:buChar char="-"/>
            </a:pPr>
            <a:r>
              <a:rPr lang="it-IT" sz="2000" dirty="0">
                <a:solidFill>
                  <a:schemeClr val="tx2"/>
                </a:solidFill>
              </a:rPr>
              <a:t>dal legamento di Treitz fino al cieco, con </a:t>
            </a:r>
            <a:r>
              <a:rPr lang="it-IT" sz="2000" dirty="0" err="1">
                <a:solidFill>
                  <a:schemeClr val="tx2"/>
                </a:solidFill>
              </a:rPr>
              <a:t>grasper</a:t>
            </a:r>
            <a:r>
              <a:rPr lang="it-IT" sz="2000" dirty="0">
                <a:solidFill>
                  <a:schemeClr val="tx2"/>
                </a:solidFill>
              </a:rPr>
              <a:t> marcato a 5cm, mantenendo i tessuti in tensione</a:t>
            </a:r>
          </a:p>
          <a:p>
            <a:pPr marL="285750" indent="-285750">
              <a:buFontTx/>
              <a:buChar char="-"/>
            </a:pPr>
            <a:r>
              <a:rPr lang="it-IT" sz="2000" dirty="0">
                <a:solidFill>
                  <a:schemeClr val="tx2"/>
                </a:solidFill>
              </a:rPr>
              <a:t>Sono state effettuate due misurazioni ogni paziente da due operatori differenti.</a:t>
            </a:r>
            <a:endParaRPr sz="2000" dirty="0">
              <a:solidFill>
                <a:schemeClr val="tx2"/>
              </a:solidFill>
            </a:endParaRPr>
          </a:p>
        </p:txBody>
      </p:sp>
      <p:pic>
        <p:nvPicPr>
          <p:cNvPr id="4" name="Picture 8" descr="A close-up of a logo&#10;&#10;Description automatically generated">
            <a:extLst>
              <a:ext uri="{FF2B5EF4-FFF2-40B4-BE49-F238E27FC236}">
                <a16:creationId xmlns:a16="http://schemas.microsoft.com/office/drawing/2014/main" id="{B7D53CDF-64A6-F8AB-020D-EACF939625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87557" y="10598"/>
            <a:ext cx="2822123" cy="84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SICOB — Science, Care, Innovation">
            <a:extLst>
              <a:ext uri="{FF2B5EF4-FFF2-40B4-BE49-F238E27FC236}">
                <a16:creationId xmlns:a16="http://schemas.microsoft.com/office/drawing/2014/main" id="{48C3CACC-E974-3D34-581B-02BBA3192C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1198" y="70394"/>
            <a:ext cx="1213815" cy="1213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128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0">
                <p:cTn id="12" fill="hold" display="0">
                  <p:stCondLst>
                    <p:cond delay="indefinite"/>
                  </p:stCondLst>
                </p:cTn>
                <p:tgtEl>
                  <p:spTgt spid="7"/>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779E2C-F9F4-8FCF-7873-8E33D36FAADC}"/>
            </a:ext>
          </a:extLst>
        </p:cNvPr>
        <p:cNvGrpSpPr/>
        <p:nvPr/>
      </p:nvGrpSpPr>
      <p:grpSpPr>
        <a:xfrm>
          <a:off x="0" y="0"/>
          <a:ext cx="0" cy="0"/>
          <a:chOff x="0" y="0"/>
          <a:chExt cx="0" cy="0"/>
        </a:xfrm>
      </p:grpSpPr>
      <p:pic>
        <p:nvPicPr>
          <p:cNvPr id="2" name="Picture 1" descr="sicob_mosaic_vstrip.png">
            <a:extLst>
              <a:ext uri="{FF2B5EF4-FFF2-40B4-BE49-F238E27FC236}">
                <a16:creationId xmlns:a16="http://schemas.microsoft.com/office/drawing/2014/main" id="{67F0F658-BCE6-88E0-4236-574E805BE5FA}"/>
              </a:ext>
            </a:extLst>
          </p:cNvPr>
          <p:cNvPicPr>
            <a:picLocks noChangeAspect="1"/>
          </p:cNvPicPr>
          <p:nvPr/>
        </p:nvPicPr>
        <p:blipFill>
          <a:blip r:embed="rId2"/>
          <a:stretch>
            <a:fillRect/>
          </a:stretch>
        </p:blipFill>
        <p:spPr>
          <a:xfrm>
            <a:off x="0" y="0"/>
            <a:ext cx="502920" cy="6858000"/>
          </a:xfrm>
          <a:prstGeom prst="rect">
            <a:avLst/>
          </a:prstGeom>
        </p:spPr>
      </p:pic>
      <p:sp>
        <p:nvSpPr>
          <p:cNvPr id="3" name="Rectangle 2">
            <a:extLst>
              <a:ext uri="{FF2B5EF4-FFF2-40B4-BE49-F238E27FC236}">
                <a16:creationId xmlns:a16="http://schemas.microsoft.com/office/drawing/2014/main" id="{3C9E3C5D-337B-4AD9-3821-E4D0C9A31D37}"/>
              </a:ext>
            </a:extLst>
          </p:cNvPr>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a:extLst>
              <a:ext uri="{FF2B5EF4-FFF2-40B4-BE49-F238E27FC236}">
                <a16:creationId xmlns:a16="http://schemas.microsoft.com/office/drawing/2014/main" id="{1566F46C-A131-B690-9148-9DD0DD27980B}"/>
              </a:ext>
            </a:extLst>
          </p:cNvPr>
          <p:cNvCxnSpPr/>
          <p:nvPr/>
        </p:nvCxnSpPr>
        <p:spPr>
          <a:xfrm>
            <a:off x="1370179" y="6524207"/>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B12AABF-E01A-24C5-52E0-0924410428DC}"/>
              </a:ext>
            </a:extLst>
          </p:cNvPr>
          <p:cNvSpPr txBox="1"/>
          <p:nvPr/>
        </p:nvSpPr>
        <p:spPr>
          <a:xfrm>
            <a:off x="4199293" y="60224"/>
            <a:ext cx="4494453" cy="590931"/>
          </a:xfrm>
          <a:prstGeom prst="rect">
            <a:avLst/>
          </a:prstGeom>
          <a:noFill/>
        </p:spPr>
        <p:txBody>
          <a:bodyPr wrap="square" lIns="36576" tIns="18288" rIns="36576" bIns="18288" anchor="t">
            <a:spAutoFit/>
          </a:bodyPr>
          <a:lstStyle/>
          <a:p>
            <a:pPr algn="l"/>
            <a:r>
              <a:rPr lang="it-IT" sz="3600" b="1" dirty="0">
                <a:solidFill>
                  <a:srgbClr val="334674"/>
                </a:solidFill>
                <a:latin typeface="Aptos"/>
              </a:rPr>
              <a:t>MATERIALI E METODI</a:t>
            </a:r>
            <a:endParaRPr sz="2500" b="1" dirty="0">
              <a:solidFill>
                <a:srgbClr val="334674"/>
              </a:solidFill>
              <a:latin typeface="Aptos"/>
            </a:endParaRPr>
          </a:p>
        </p:txBody>
      </p:sp>
      <p:cxnSp>
        <p:nvCxnSpPr>
          <p:cNvPr id="9" name="Connector 8">
            <a:extLst>
              <a:ext uri="{FF2B5EF4-FFF2-40B4-BE49-F238E27FC236}">
                <a16:creationId xmlns:a16="http://schemas.microsoft.com/office/drawing/2014/main" id="{03A0ABB4-7E81-D9CF-DB84-66EEB20E7B30}"/>
              </a:ext>
            </a:extLst>
          </p:cNvPr>
          <p:cNvCxnSpPr/>
          <p:nvPr/>
        </p:nvCxnSpPr>
        <p:spPr>
          <a:xfrm>
            <a:off x="3908455" y="777240"/>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sp>
        <p:nvSpPr>
          <p:cNvPr id="6" name="Text 23">
            <a:extLst>
              <a:ext uri="{FF2B5EF4-FFF2-40B4-BE49-F238E27FC236}">
                <a16:creationId xmlns:a16="http://schemas.microsoft.com/office/drawing/2014/main" id="{922C4173-F502-B172-185E-7B85442310F5}"/>
              </a:ext>
            </a:extLst>
          </p:cNvPr>
          <p:cNvSpPr/>
          <p:nvPr/>
        </p:nvSpPr>
        <p:spPr>
          <a:xfrm>
            <a:off x="2768026" y="996848"/>
            <a:ext cx="6871146" cy="837449"/>
          </a:xfrm>
          <a:prstGeom prst="rect">
            <a:avLst/>
          </a:prstGeom>
          <a:noFill/>
          <a:ln/>
        </p:spPr>
        <p:txBody>
          <a:bodyPr wrap="square" lIns="381" tIns="381" rIns="381" bIns="381" rtlCol="0" anchor="t">
            <a:normAutofit/>
          </a:bodyPr>
          <a:lstStyle/>
          <a:p>
            <a:pPr marL="0" indent="0" algn="ctr">
              <a:buNone/>
            </a:pPr>
            <a:r>
              <a:rPr lang="en-US" sz="2400" b="1" dirty="0" err="1">
                <a:solidFill>
                  <a:srgbClr val="3A4E80"/>
                </a:solidFill>
                <a:latin typeface="Aptos" pitchFamily="34" charset="0"/>
                <a:ea typeface="Aptos" pitchFamily="34" charset="-122"/>
                <a:cs typeface="Aptos" pitchFamily="34" charset="-120"/>
              </a:rPr>
              <a:t>Architettura</a:t>
            </a:r>
            <a:r>
              <a:rPr lang="en-US" sz="2400" b="1" dirty="0">
                <a:solidFill>
                  <a:srgbClr val="3A4E80"/>
                </a:solidFill>
                <a:latin typeface="Aptos" pitchFamily="34" charset="0"/>
                <a:ea typeface="Aptos" pitchFamily="34" charset="-122"/>
                <a:cs typeface="Aptos" pitchFamily="34" charset="-120"/>
              </a:rPr>
              <a:t> della rete </a:t>
            </a:r>
            <a:r>
              <a:rPr lang="en-US" sz="2400" b="1" dirty="0" err="1">
                <a:solidFill>
                  <a:srgbClr val="3A4E80"/>
                </a:solidFill>
                <a:latin typeface="Aptos" pitchFamily="34" charset="0"/>
                <a:ea typeface="Aptos" pitchFamily="34" charset="-122"/>
                <a:cs typeface="Aptos" pitchFamily="34" charset="-120"/>
              </a:rPr>
              <a:t>neurale</a:t>
            </a:r>
            <a:endParaRPr lang="en-US" sz="2400" dirty="0">
              <a:highlight>
                <a:srgbClr val="00FFFF"/>
              </a:highlight>
            </a:endParaRPr>
          </a:p>
        </p:txBody>
      </p:sp>
      <p:sp>
        <p:nvSpPr>
          <p:cNvPr id="12" name="Rounded Rectangle 18">
            <a:extLst>
              <a:ext uri="{FF2B5EF4-FFF2-40B4-BE49-F238E27FC236}">
                <a16:creationId xmlns:a16="http://schemas.microsoft.com/office/drawing/2014/main" id="{E624A43C-0170-9C9D-E2E3-F3715F9452D0}"/>
              </a:ext>
            </a:extLst>
          </p:cNvPr>
          <p:cNvSpPr/>
          <p:nvPr/>
        </p:nvSpPr>
        <p:spPr>
          <a:xfrm>
            <a:off x="687273" y="1614706"/>
            <a:ext cx="9037153" cy="4760308"/>
          </a:xfrm>
          <a:prstGeom prst="roundRect">
            <a:avLst/>
          </a:prstGeom>
          <a:solidFill>
            <a:srgbClr val="FFFFFF"/>
          </a:solidFill>
          <a:ln w="12700">
            <a:solidFill>
              <a:srgbClr val="A6D6D3"/>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Tx/>
              <a:buChar char="-"/>
            </a:pPr>
            <a:r>
              <a:rPr lang="it-IT" sz="2000" dirty="0">
                <a:solidFill>
                  <a:schemeClr val="tx2"/>
                </a:solidFill>
              </a:rPr>
              <a:t>Rete neurale </a:t>
            </a:r>
            <a:r>
              <a:rPr lang="it-IT" sz="2000" dirty="0" err="1">
                <a:solidFill>
                  <a:schemeClr val="tx2"/>
                </a:solidFill>
              </a:rPr>
              <a:t>convoluzionale</a:t>
            </a:r>
            <a:r>
              <a:rPr lang="it-IT" sz="2000" dirty="0">
                <a:solidFill>
                  <a:schemeClr val="tx2"/>
                </a:solidFill>
              </a:rPr>
              <a:t> (CNN) basata su U-Net; struttura: 4 blocchi encoder e 4 blocchi decoder con skip connections. Ogni blocco comprende strati </a:t>
            </a:r>
            <a:r>
              <a:rPr lang="it-IT" sz="2000" dirty="0" err="1">
                <a:solidFill>
                  <a:schemeClr val="tx2"/>
                </a:solidFill>
              </a:rPr>
              <a:t>convoluzionali</a:t>
            </a:r>
            <a:r>
              <a:rPr lang="it-IT" sz="2000" dirty="0">
                <a:solidFill>
                  <a:schemeClr val="tx2"/>
                </a:solidFill>
              </a:rPr>
              <a:t> con funzioni di attivazione </a:t>
            </a:r>
            <a:r>
              <a:rPr lang="it-IT" sz="2000" dirty="0" err="1">
                <a:solidFill>
                  <a:schemeClr val="tx2"/>
                </a:solidFill>
              </a:rPr>
              <a:t>ReLU</a:t>
            </a:r>
            <a:r>
              <a:rPr lang="it-IT" sz="2000" dirty="0">
                <a:solidFill>
                  <a:schemeClr val="tx2"/>
                </a:solidFill>
              </a:rPr>
              <a:t>. </a:t>
            </a:r>
            <a:r>
              <a:rPr lang="it-IT" sz="2000" dirty="0" err="1">
                <a:solidFill>
                  <a:schemeClr val="tx2"/>
                </a:solidFill>
              </a:rPr>
              <a:t>Downsampling</a:t>
            </a:r>
            <a:r>
              <a:rPr lang="it-IT" sz="2000" dirty="0">
                <a:solidFill>
                  <a:schemeClr val="tx2"/>
                </a:solidFill>
              </a:rPr>
              <a:t> nell’encoder e </a:t>
            </a:r>
            <a:r>
              <a:rPr lang="it-IT" sz="2000" dirty="0" err="1">
                <a:solidFill>
                  <a:schemeClr val="tx2"/>
                </a:solidFill>
              </a:rPr>
              <a:t>upsampling</a:t>
            </a:r>
            <a:r>
              <a:rPr lang="it-IT" sz="2000" dirty="0">
                <a:solidFill>
                  <a:schemeClr val="tx2"/>
                </a:solidFill>
              </a:rPr>
              <a:t> mediante convoluzione trasposta nel decoder. Strato </a:t>
            </a:r>
            <a:r>
              <a:rPr lang="it-IT" sz="2000" dirty="0" err="1">
                <a:solidFill>
                  <a:schemeClr val="tx2"/>
                </a:solidFill>
              </a:rPr>
              <a:t>softmax</a:t>
            </a:r>
            <a:r>
              <a:rPr lang="it-IT" sz="2000" dirty="0">
                <a:solidFill>
                  <a:schemeClr val="tx2"/>
                </a:solidFill>
              </a:rPr>
              <a:t> finale per l’output della segmentazione.</a:t>
            </a:r>
          </a:p>
          <a:p>
            <a:pPr marL="285750" indent="-285750">
              <a:buFontTx/>
              <a:buChar char="-"/>
            </a:pPr>
            <a:r>
              <a:rPr lang="it-IT" sz="2000" dirty="0">
                <a:solidFill>
                  <a:schemeClr val="tx2"/>
                </a:solidFill>
              </a:rPr>
              <a:t>Addestramento e validazione della CNN: inizialmente su immagini annotate da un radiologo esperto e successivamente su immagini mai viste in precedenza. </a:t>
            </a:r>
          </a:p>
          <a:p>
            <a:pPr marL="285750" indent="-285750">
              <a:buFontTx/>
              <a:buChar char="-"/>
            </a:pPr>
            <a:r>
              <a:rPr lang="it-IT" sz="2000" dirty="0">
                <a:solidFill>
                  <a:schemeClr val="tx2"/>
                </a:solidFill>
              </a:rPr>
              <a:t>Linguaggio di programmazione: Python; addestramento: 400 epoche, ottimizzatore Adam, learning rate costante. </a:t>
            </a:r>
          </a:p>
          <a:p>
            <a:pPr marL="285750" indent="-285750">
              <a:buFontTx/>
              <a:buChar char="-"/>
            </a:pPr>
            <a:r>
              <a:rPr lang="it-IT" sz="2000" dirty="0">
                <a:solidFill>
                  <a:schemeClr val="tx2"/>
                </a:solidFill>
              </a:rPr>
              <a:t>Le prestazioni del modello sono state calcolate mediante indice DICE e indice </a:t>
            </a:r>
            <a:r>
              <a:rPr lang="it-IT" sz="2000" dirty="0" err="1">
                <a:solidFill>
                  <a:schemeClr val="tx2"/>
                </a:solidFill>
              </a:rPr>
              <a:t>Intersection</a:t>
            </a:r>
            <a:r>
              <a:rPr lang="it-IT" sz="2000" dirty="0">
                <a:solidFill>
                  <a:schemeClr val="tx2"/>
                </a:solidFill>
              </a:rPr>
              <a:t> Over Union (</a:t>
            </a:r>
            <a:r>
              <a:rPr lang="it-IT" sz="2000" dirty="0" err="1">
                <a:solidFill>
                  <a:schemeClr val="tx2"/>
                </a:solidFill>
              </a:rPr>
              <a:t>IoU</a:t>
            </a:r>
            <a:r>
              <a:rPr lang="it-IT" sz="2000" dirty="0">
                <a:solidFill>
                  <a:schemeClr val="tx2"/>
                </a:solidFill>
              </a:rPr>
              <a:t>), per quantificare l’accuratezza della predizione rispetto alla misurazione intraoperatoria.</a:t>
            </a:r>
          </a:p>
          <a:p>
            <a:pPr marL="285750" indent="-285750">
              <a:buFontTx/>
              <a:buChar char="-"/>
            </a:pPr>
            <a:r>
              <a:rPr lang="it-IT" sz="2000" dirty="0">
                <a:solidFill>
                  <a:schemeClr val="tx2"/>
                </a:solidFill>
              </a:rPr>
              <a:t>dove X rappresenta la maschera di riferimento (ground truth) dell’immagine segmentata e Y la maschera ottenuta come predizione della rete neurale. </a:t>
            </a:r>
          </a:p>
          <a:p>
            <a:pPr marL="285750" indent="-285750">
              <a:buFontTx/>
              <a:buChar char="-"/>
            </a:pPr>
            <a:endParaRPr lang="it-IT" sz="2000" dirty="0">
              <a:solidFill>
                <a:schemeClr val="tx2"/>
              </a:solidFill>
            </a:endParaRPr>
          </a:p>
        </p:txBody>
      </p:sp>
      <p:pic>
        <p:nvPicPr>
          <p:cNvPr id="10" name="Picture 2" descr="Fruit and Vegetable identification system using efficient convolutional Neural  Networks for transfer learning | by Pradnya Kokil | Medium">
            <a:extLst>
              <a:ext uri="{FF2B5EF4-FFF2-40B4-BE49-F238E27FC236}">
                <a16:creationId xmlns:a16="http://schemas.microsoft.com/office/drawing/2014/main" id="{94B9F12C-9031-4493-12D2-77947ED63E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127" b="13251"/>
          <a:stretch/>
        </p:blipFill>
        <p:spPr bwMode="auto">
          <a:xfrm>
            <a:off x="9423974" y="268891"/>
            <a:ext cx="2513066" cy="18753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B458C03F-881D-05EF-304B-33F8C87C6FDA}"/>
              </a:ext>
            </a:extLst>
          </p:cNvPr>
          <p:cNvPicPr>
            <a:picLocks noChangeAspect="1"/>
          </p:cNvPicPr>
          <p:nvPr/>
        </p:nvPicPr>
        <p:blipFill>
          <a:blip r:embed="rId4"/>
          <a:stretch>
            <a:fillRect/>
          </a:stretch>
        </p:blipFill>
        <p:spPr>
          <a:xfrm>
            <a:off x="9300178" y="2210468"/>
            <a:ext cx="3162300" cy="1571625"/>
          </a:xfrm>
          <a:prstGeom prst="rect">
            <a:avLst/>
          </a:prstGeom>
        </p:spPr>
      </p:pic>
      <p:pic>
        <p:nvPicPr>
          <p:cNvPr id="13" name="Picture 4" descr="unipd-universita-di-padova - FITT Bluforce">
            <a:extLst>
              <a:ext uri="{FF2B5EF4-FFF2-40B4-BE49-F238E27FC236}">
                <a16:creationId xmlns:a16="http://schemas.microsoft.com/office/drawing/2014/main" id="{003E0D50-BF1A-4EBF-6DEC-57D59449B9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52288" y="3881681"/>
            <a:ext cx="1731957" cy="78301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Università">
            <a:extLst>
              <a:ext uri="{FF2B5EF4-FFF2-40B4-BE49-F238E27FC236}">
                <a16:creationId xmlns:a16="http://schemas.microsoft.com/office/drawing/2014/main" id="{FBC4D28F-1661-0F09-55FE-3813DD922C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61761" y="3966646"/>
            <a:ext cx="1342959" cy="4912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A math equations with numbers&#10;&#10;Description automatically generated with medium confidence">
            <a:extLst>
              <a:ext uri="{FF2B5EF4-FFF2-40B4-BE49-F238E27FC236}">
                <a16:creationId xmlns:a16="http://schemas.microsoft.com/office/drawing/2014/main" id="{21C47A84-AA8B-F011-2E67-C1843E56ED3B}"/>
              </a:ext>
            </a:extLst>
          </p:cNvPr>
          <p:cNvPicPr>
            <a:picLocks noChangeAspect="1"/>
          </p:cNvPicPr>
          <p:nvPr/>
        </p:nvPicPr>
        <p:blipFill>
          <a:blip r:embed="rId7"/>
          <a:stretch>
            <a:fillRect/>
          </a:stretch>
        </p:blipFill>
        <p:spPr bwMode="auto">
          <a:xfrm>
            <a:off x="10010883" y="5012517"/>
            <a:ext cx="2073362" cy="1437093"/>
          </a:xfrm>
          <a:prstGeom prst="rect">
            <a:avLst/>
          </a:prstGeom>
          <a:ln>
            <a:noFill/>
          </a:ln>
          <a:effectLst>
            <a:outerShdw blurRad="292100" dist="139700" dir="2700000" algn="tl" rotWithShape="0">
              <a:srgbClr val="333333">
                <a:alpha val="65000"/>
              </a:srgbClr>
            </a:outerShdw>
          </a:effectLst>
        </p:spPr>
      </p:pic>
      <p:pic>
        <p:nvPicPr>
          <p:cNvPr id="4" name="Picture 8" descr="A close-up of a logo&#10;&#10;Description automatically generated">
            <a:extLst>
              <a:ext uri="{FF2B5EF4-FFF2-40B4-BE49-F238E27FC236}">
                <a16:creationId xmlns:a16="http://schemas.microsoft.com/office/drawing/2014/main" id="{891A5F93-DB92-A6A5-2A3A-70897B757D7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2067" y="37010"/>
            <a:ext cx="2049067" cy="614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SICOB — Science, Care, Innovation">
            <a:extLst>
              <a:ext uri="{FF2B5EF4-FFF2-40B4-BE49-F238E27FC236}">
                <a16:creationId xmlns:a16="http://schemas.microsoft.com/office/drawing/2014/main" id="{8C0C15F2-FB13-D3C9-4A34-33DDDAA9CF1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9696" y="777240"/>
            <a:ext cx="614145" cy="614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65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233111-EF17-255E-57F6-B33FD29CCAF8}"/>
            </a:ext>
          </a:extLst>
        </p:cNvPr>
        <p:cNvGrpSpPr/>
        <p:nvPr/>
      </p:nvGrpSpPr>
      <p:grpSpPr>
        <a:xfrm>
          <a:off x="0" y="0"/>
          <a:ext cx="0" cy="0"/>
          <a:chOff x="0" y="0"/>
          <a:chExt cx="0" cy="0"/>
        </a:xfrm>
      </p:grpSpPr>
      <p:pic>
        <p:nvPicPr>
          <p:cNvPr id="2" name="Picture 1" descr="sicob_mosaic_vstrip.png">
            <a:extLst>
              <a:ext uri="{FF2B5EF4-FFF2-40B4-BE49-F238E27FC236}">
                <a16:creationId xmlns:a16="http://schemas.microsoft.com/office/drawing/2014/main" id="{0C16E9C6-5081-D5ED-236D-03561AA440A3}"/>
              </a:ext>
            </a:extLst>
          </p:cNvPr>
          <p:cNvPicPr>
            <a:picLocks noChangeAspect="1"/>
          </p:cNvPicPr>
          <p:nvPr/>
        </p:nvPicPr>
        <p:blipFill>
          <a:blip r:embed="rId2"/>
          <a:stretch>
            <a:fillRect/>
          </a:stretch>
        </p:blipFill>
        <p:spPr>
          <a:xfrm>
            <a:off x="0" y="0"/>
            <a:ext cx="502920" cy="6858000"/>
          </a:xfrm>
          <a:prstGeom prst="rect">
            <a:avLst/>
          </a:prstGeom>
        </p:spPr>
      </p:pic>
      <p:sp>
        <p:nvSpPr>
          <p:cNvPr id="3" name="Rectangle 2">
            <a:extLst>
              <a:ext uri="{FF2B5EF4-FFF2-40B4-BE49-F238E27FC236}">
                <a16:creationId xmlns:a16="http://schemas.microsoft.com/office/drawing/2014/main" id="{C5B55773-9AC9-AA20-086A-1CCA637D6EA3}"/>
              </a:ext>
            </a:extLst>
          </p:cNvPr>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a:extLst>
              <a:ext uri="{FF2B5EF4-FFF2-40B4-BE49-F238E27FC236}">
                <a16:creationId xmlns:a16="http://schemas.microsoft.com/office/drawing/2014/main" id="{9EA1FB1C-B28C-C470-CC58-5E2BFECD5E40}"/>
              </a:ext>
            </a:extLst>
          </p:cNvPr>
          <p:cNvCxnSpPr/>
          <p:nvPr/>
        </p:nvCxnSpPr>
        <p:spPr>
          <a:xfrm>
            <a:off x="1370179" y="6524207"/>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7938711-19C2-3274-B73E-F6D0A3BAD3AC}"/>
              </a:ext>
            </a:extLst>
          </p:cNvPr>
          <p:cNvSpPr txBox="1"/>
          <p:nvPr/>
        </p:nvSpPr>
        <p:spPr>
          <a:xfrm>
            <a:off x="2768027" y="60224"/>
            <a:ext cx="7620158" cy="590931"/>
          </a:xfrm>
          <a:prstGeom prst="rect">
            <a:avLst/>
          </a:prstGeom>
          <a:noFill/>
        </p:spPr>
        <p:txBody>
          <a:bodyPr wrap="square" lIns="36576" tIns="18288" rIns="36576" bIns="18288" anchor="t">
            <a:spAutoFit/>
          </a:bodyPr>
          <a:lstStyle/>
          <a:p>
            <a:pPr algn="l"/>
            <a:r>
              <a:rPr lang="it-IT" sz="3600" b="1" dirty="0">
                <a:solidFill>
                  <a:srgbClr val="334674"/>
                </a:solidFill>
                <a:latin typeface="Aptos"/>
              </a:rPr>
              <a:t>DATI PRELIMINARI DELLO STUDIO</a:t>
            </a:r>
            <a:endParaRPr sz="2500" b="1" dirty="0">
              <a:solidFill>
                <a:srgbClr val="334674"/>
              </a:solidFill>
              <a:latin typeface="Aptos"/>
            </a:endParaRPr>
          </a:p>
        </p:txBody>
      </p:sp>
      <p:cxnSp>
        <p:nvCxnSpPr>
          <p:cNvPr id="9" name="Connector 8">
            <a:extLst>
              <a:ext uri="{FF2B5EF4-FFF2-40B4-BE49-F238E27FC236}">
                <a16:creationId xmlns:a16="http://schemas.microsoft.com/office/drawing/2014/main" id="{0D001DB6-A513-461D-C897-C8D90357C72F}"/>
              </a:ext>
            </a:extLst>
          </p:cNvPr>
          <p:cNvCxnSpPr/>
          <p:nvPr/>
        </p:nvCxnSpPr>
        <p:spPr>
          <a:xfrm>
            <a:off x="3908455" y="777240"/>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grpSp>
        <p:nvGrpSpPr>
          <p:cNvPr id="7" name="Group 7">
            <a:extLst>
              <a:ext uri="{FF2B5EF4-FFF2-40B4-BE49-F238E27FC236}">
                <a16:creationId xmlns:a16="http://schemas.microsoft.com/office/drawing/2014/main" id="{9073CF1C-DDAC-D863-1C0C-C06EC3C215FC}"/>
              </a:ext>
            </a:extLst>
          </p:cNvPr>
          <p:cNvGrpSpPr/>
          <p:nvPr/>
        </p:nvGrpSpPr>
        <p:grpSpPr>
          <a:xfrm>
            <a:off x="6095999" y="1087925"/>
            <a:ext cx="5566912" cy="2565433"/>
            <a:chOff x="4767062" y="1336336"/>
            <a:chExt cx="4175184" cy="1924074"/>
          </a:xfrm>
        </p:grpSpPr>
        <p:sp>
          <p:nvSpPr>
            <p:cNvPr id="16" name="TextBox 8">
              <a:extLst>
                <a:ext uri="{FF2B5EF4-FFF2-40B4-BE49-F238E27FC236}">
                  <a16:creationId xmlns:a16="http://schemas.microsoft.com/office/drawing/2014/main" id="{1AAFA063-4699-5FF5-E390-50C5DDDE6A39}"/>
                </a:ext>
              </a:extLst>
            </p:cNvPr>
            <p:cNvSpPr txBox="1"/>
            <p:nvPr/>
          </p:nvSpPr>
          <p:spPr>
            <a:xfrm>
              <a:off x="4767062" y="1336336"/>
              <a:ext cx="2886150" cy="346249"/>
            </a:xfrm>
            <a:prstGeom prst="rect">
              <a:avLst/>
            </a:prstGeom>
            <a:noFill/>
            <a:ln w="28575">
              <a:solidFill>
                <a:srgbClr val="002060"/>
              </a:solidFill>
            </a:ln>
          </p:spPr>
          <p:txBody>
            <a:bodyPr wrap="square" rtlCol="0">
              <a:spAutoFit/>
            </a:bodyPr>
            <a:lstStyle/>
            <a:p>
              <a:r>
                <a:rPr lang="en-US" sz="2400" dirty="0" err="1">
                  <a:cs typeface="Calibri" panose="020F0502020204030204" pitchFamily="34" charset="0"/>
                </a:rPr>
                <a:t>Pz</a:t>
              </a:r>
              <a:r>
                <a:rPr lang="en-US" sz="2400" dirty="0">
                  <a:cs typeface="Calibri" panose="020F0502020204030204" pitchFamily="34" charset="0"/>
                </a:rPr>
                <a:t> </a:t>
              </a:r>
              <a:r>
                <a:rPr lang="en-US" sz="2400" dirty="0" err="1">
                  <a:cs typeface="Calibri" panose="020F0502020204030204" pitchFamily="34" charset="0"/>
                </a:rPr>
                <a:t>elegibili</a:t>
              </a:r>
              <a:r>
                <a:rPr lang="en-US" sz="2400" dirty="0">
                  <a:cs typeface="Calibri" panose="020F0502020204030204" pitchFamily="34" charset="0"/>
                </a:rPr>
                <a:t> </a:t>
              </a:r>
              <a:r>
                <a:rPr lang="en-US" sz="1867" dirty="0" err="1">
                  <a:cs typeface="Calibri" panose="020F0502020204030204" pitchFamily="34" charset="0"/>
                </a:rPr>
                <a:t>fino</a:t>
              </a:r>
              <a:r>
                <a:rPr lang="en-US" sz="1867" dirty="0">
                  <a:cs typeface="Calibri" panose="020F0502020204030204" pitchFamily="34" charset="0"/>
                </a:rPr>
                <a:t> ad ora: </a:t>
              </a:r>
              <a:r>
                <a:rPr lang="en-US" sz="2400" dirty="0">
                  <a:cs typeface="Calibri" panose="020F0502020204030204" pitchFamily="34" charset="0"/>
                </a:rPr>
                <a:t>96</a:t>
              </a:r>
              <a:endParaRPr lang="en-US" sz="1867" dirty="0">
                <a:cs typeface="Calibri" panose="020F0502020204030204" pitchFamily="34" charset="0"/>
              </a:endParaRPr>
            </a:p>
          </p:txBody>
        </p:sp>
        <p:cxnSp>
          <p:nvCxnSpPr>
            <p:cNvPr id="17" name="Straight Connector 9">
              <a:extLst>
                <a:ext uri="{FF2B5EF4-FFF2-40B4-BE49-F238E27FC236}">
                  <a16:creationId xmlns:a16="http://schemas.microsoft.com/office/drawing/2014/main" id="{040C63A5-9966-B174-5291-F99ED33E6754}"/>
                </a:ext>
              </a:extLst>
            </p:cNvPr>
            <p:cNvCxnSpPr>
              <a:cxnSpLocks/>
            </p:cNvCxnSpPr>
            <p:nvPr/>
          </p:nvCxnSpPr>
          <p:spPr>
            <a:xfrm>
              <a:off x="5904453" y="1627261"/>
              <a:ext cx="0" cy="1348407"/>
            </a:xfrm>
            <a:prstGeom prst="line">
              <a:avLst/>
            </a:prstGeom>
            <a:ln w="2222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 name="Straight Connector 11">
              <a:extLst>
                <a:ext uri="{FF2B5EF4-FFF2-40B4-BE49-F238E27FC236}">
                  <a16:creationId xmlns:a16="http://schemas.microsoft.com/office/drawing/2014/main" id="{23C0D28A-B0D5-2FF3-8496-623BE2C3B3E0}"/>
                </a:ext>
              </a:extLst>
            </p:cNvPr>
            <p:cNvCxnSpPr>
              <a:cxnSpLocks/>
            </p:cNvCxnSpPr>
            <p:nvPr/>
          </p:nvCxnSpPr>
          <p:spPr>
            <a:xfrm flipH="1">
              <a:off x="5917625" y="2183580"/>
              <a:ext cx="716420" cy="0"/>
            </a:xfrm>
            <a:prstGeom prst="line">
              <a:avLst/>
            </a:prstGeom>
            <a:ln w="22225">
              <a:solidFill>
                <a:srgbClr val="002060"/>
              </a:solidFill>
            </a:ln>
          </p:spPr>
          <p:style>
            <a:lnRef idx="1">
              <a:schemeClr val="accent1"/>
            </a:lnRef>
            <a:fillRef idx="0">
              <a:schemeClr val="accent1"/>
            </a:fillRef>
            <a:effectRef idx="0">
              <a:schemeClr val="accent1"/>
            </a:effectRef>
            <a:fontRef idx="minor">
              <a:schemeClr val="tx1"/>
            </a:fontRef>
          </p:style>
        </p:cxnSp>
        <p:sp>
          <p:nvSpPr>
            <p:cNvPr id="19" name="TextBox 12">
              <a:extLst>
                <a:ext uri="{FF2B5EF4-FFF2-40B4-BE49-F238E27FC236}">
                  <a16:creationId xmlns:a16="http://schemas.microsoft.com/office/drawing/2014/main" id="{3C6CED4A-94D7-FFCC-6984-F48E8ACF846A}"/>
                </a:ext>
              </a:extLst>
            </p:cNvPr>
            <p:cNvSpPr txBox="1"/>
            <p:nvPr/>
          </p:nvSpPr>
          <p:spPr>
            <a:xfrm>
              <a:off x="4860418" y="2975668"/>
              <a:ext cx="3297116" cy="284742"/>
            </a:xfrm>
            <a:prstGeom prst="rect">
              <a:avLst/>
            </a:prstGeom>
            <a:noFill/>
            <a:ln w="28575">
              <a:solidFill>
                <a:srgbClr val="002060"/>
              </a:solidFill>
            </a:ln>
          </p:spPr>
          <p:txBody>
            <a:bodyPr wrap="square" rtlCol="0">
              <a:spAutoFit/>
            </a:bodyPr>
            <a:lstStyle/>
            <a:p>
              <a:r>
                <a:rPr lang="en-US" sz="1867" dirty="0">
                  <a:cs typeface="Calibri" panose="020F0502020204030204" pitchFamily="34" charset="0"/>
                </a:rPr>
                <a:t>Actual enrolled population: 80 pts </a:t>
              </a:r>
            </a:p>
          </p:txBody>
        </p:sp>
        <p:sp>
          <p:nvSpPr>
            <p:cNvPr id="20" name="TextBox 15">
              <a:extLst>
                <a:ext uri="{FF2B5EF4-FFF2-40B4-BE49-F238E27FC236}">
                  <a16:creationId xmlns:a16="http://schemas.microsoft.com/office/drawing/2014/main" id="{328B7F50-E2D2-F80A-EFE6-13DABA036A73}"/>
                </a:ext>
              </a:extLst>
            </p:cNvPr>
            <p:cNvSpPr txBox="1"/>
            <p:nvPr/>
          </p:nvSpPr>
          <p:spPr>
            <a:xfrm>
              <a:off x="6647215" y="1787728"/>
              <a:ext cx="2295031" cy="746551"/>
            </a:xfrm>
            <a:prstGeom prst="rect">
              <a:avLst/>
            </a:prstGeom>
            <a:noFill/>
            <a:ln w="28575">
              <a:solidFill>
                <a:srgbClr val="002060"/>
              </a:solidFill>
            </a:ln>
          </p:spPr>
          <p:txBody>
            <a:bodyPr wrap="square" rtlCol="0">
              <a:spAutoFit/>
            </a:bodyPr>
            <a:lstStyle/>
            <a:p>
              <a:r>
                <a:rPr lang="en-US" sz="1467" dirty="0">
                  <a:cs typeface="Calibri" panose="020F0502020204030204" pitchFamily="34" charset="0"/>
                </a:rPr>
                <a:t>Pazienti </a:t>
              </a:r>
              <a:r>
                <a:rPr lang="en-US" sz="1467" dirty="0" err="1">
                  <a:cs typeface="Calibri" panose="020F0502020204030204" pitchFamily="34" charset="0"/>
                </a:rPr>
                <a:t>esclusi</a:t>
              </a:r>
              <a:r>
                <a:rPr lang="en-US" sz="1467" dirty="0">
                  <a:cs typeface="Calibri" panose="020F0502020204030204" pitchFamily="34" charset="0"/>
                </a:rPr>
                <a:t>:</a:t>
              </a:r>
            </a:p>
            <a:p>
              <a:pPr marL="380990" indent="-380990">
                <a:buFont typeface="Arial" panose="020B0604020202020204" pitchFamily="34" charset="0"/>
                <a:buChar char="•"/>
              </a:pPr>
              <a:r>
                <a:rPr lang="en-US" sz="1467" dirty="0">
                  <a:cs typeface="Calibri" panose="020F0502020204030204" pitchFamily="34" charset="0"/>
                </a:rPr>
                <a:t>Previous GI surgery= n°6</a:t>
              </a:r>
            </a:p>
            <a:p>
              <a:pPr marL="380990" indent="-380990">
                <a:buFont typeface="Arial" panose="020B0604020202020204" pitchFamily="34" charset="0"/>
                <a:buChar char="•"/>
              </a:pPr>
              <a:r>
                <a:rPr lang="en-US" sz="1467" dirty="0">
                  <a:cs typeface="Calibri" panose="020F0502020204030204" pitchFamily="34" charset="0"/>
                </a:rPr>
                <a:t>Incomplete protocol= n° 11</a:t>
              </a:r>
            </a:p>
            <a:p>
              <a:pPr marL="380990" indent="-380990">
                <a:buFont typeface="Arial" panose="020B0604020202020204" pitchFamily="34" charset="0"/>
                <a:buChar char="•"/>
              </a:pPr>
              <a:r>
                <a:rPr lang="en-US" sz="1467" dirty="0">
                  <a:cs typeface="Calibri" panose="020F0502020204030204" pitchFamily="34" charset="0"/>
                </a:rPr>
                <a:t>Not eligible for surgery= n° 9 </a:t>
              </a:r>
            </a:p>
          </p:txBody>
        </p:sp>
      </p:grpSp>
      <p:grpSp>
        <p:nvGrpSpPr>
          <p:cNvPr id="21" name="Group 3">
            <a:extLst>
              <a:ext uri="{FF2B5EF4-FFF2-40B4-BE49-F238E27FC236}">
                <a16:creationId xmlns:a16="http://schemas.microsoft.com/office/drawing/2014/main" id="{A3EEB8A7-D0E6-4023-4EFE-05B7F8C96D66}"/>
              </a:ext>
            </a:extLst>
          </p:cNvPr>
          <p:cNvGrpSpPr/>
          <p:nvPr/>
        </p:nvGrpSpPr>
        <p:grpSpPr>
          <a:xfrm>
            <a:off x="6956623" y="5253170"/>
            <a:ext cx="5235377" cy="1544606"/>
            <a:chOff x="1209242" y="0"/>
            <a:chExt cx="5694992" cy="2351515"/>
          </a:xfrm>
        </p:grpSpPr>
        <p:pic>
          <p:nvPicPr>
            <p:cNvPr id="22" name="Picture 4" descr="A screenshot of a medical network&#10;&#10;Description automatically generated">
              <a:extLst>
                <a:ext uri="{FF2B5EF4-FFF2-40B4-BE49-F238E27FC236}">
                  <a16:creationId xmlns:a16="http://schemas.microsoft.com/office/drawing/2014/main" id="{4DDA4A2B-A5FF-52D4-1262-DD81BCC63E86}"/>
                </a:ext>
              </a:extLst>
            </p:cNvPr>
            <p:cNvPicPr>
              <a:picLocks noChangeAspect="1"/>
            </p:cNvPicPr>
            <p:nvPr/>
          </p:nvPicPr>
          <p:blipFill>
            <a:blip r:embed="rId3"/>
            <a:srcRect r="15323" b="62647"/>
            <a:stretch/>
          </p:blipFill>
          <p:spPr>
            <a:xfrm>
              <a:off x="1209242" y="0"/>
              <a:ext cx="5694992" cy="1921267"/>
            </a:xfrm>
            <a:prstGeom prst="rect">
              <a:avLst/>
            </a:prstGeom>
          </p:spPr>
        </p:pic>
        <p:pic>
          <p:nvPicPr>
            <p:cNvPr id="23" name="Picture 5" descr="A screenshot of a medical network&#10;&#10;Description automatically generated">
              <a:extLst>
                <a:ext uri="{FF2B5EF4-FFF2-40B4-BE49-F238E27FC236}">
                  <a16:creationId xmlns:a16="http://schemas.microsoft.com/office/drawing/2014/main" id="{59B6190D-4383-BB63-93A5-5918160E160C}"/>
                </a:ext>
              </a:extLst>
            </p:cNvPr>
            <p:cNvPicPr>
              <a:picLocks noChangeAspect="1"/>
            </p:cNvPicPr>
            <p:nvPr/>
          </p:nvPicPr>
          <p:blipFill>
            <a:blip r:embed="rId3"/>
            <a:srcRect t="72343" r="9492"/>
            <a:stretch/>
          </p:blipFill>
          <p:spPr bwMode="auto">
            <a:xfrm>
              <a:off x="1238352" y="1027415"/>
              <a:ext cx="5665882" cy="1324100"/>
            </a:xfrm>
            <a:prstGeom prst="rect">
              <a:avLst/>
            </a:prstGeom>
          </p:spPr>
        </p:pic>
      </p:grpSp>
      <p:sp>
        <p:nvSpPr>
          <p:cNvPr id="24" name="CasellaDiTesto 23">
            <a:extLst>
              <a:ext uri="{FF2B5EF4-FFF2-40B4-BE49-F238E27FC236}">
                <a16:creationId xmlns:a16="http://schemas.microsoft.com/office/drawing/2014/main" id="{96AFAE77-1621-8D71-C34A-3D2FC8B3A49A}"/>
              </a:ext>
            </a:extLst>
          </p:cNvPr>
          <p:cNvSpPr txBox="1"/>
          <p:nvPr/>
        </p:nvSpPr>
        <p:spPr>
          <a:xfrm>
            <a:off x="692060" y="2174539"/>
            <a:ext cx="11204325" cy="2805063"/>
          </a:xfrm>
          <a:prstGeom prst="rect">
            <a:avLst/>
          </a:prstGeom>
          <a:noFill/>
        </p:spPr>
        <p:txBody>
          <a:bodyPr wrap="square">
            <a:spAutoFit/>
          </a:bodyPr>
          <a:lstStyle/>
          <a:p>
            <a:pPr marL="380990" indent="-380990">
              <a:lnSpc>
                <a:spcPct val="150000"/>
              </a:lnSpc>
              <a:buFont typeface="Wingdings" panose="05000000000000000000" pitchFamily="2" charset="2"/>
              <a:buChar char="Ø"/>
            </a:pPr>
            <a:r>
              <a:rPr lang="en-US" sz="2400" dirty="0">
                <a:cs typeface="Calibri" panose="020F0502020204030204" pitchFamily="34" charset="0"/>
              </a:rPr>
              <a:t>80 pazienti (55 F), </a:t>
            </a:r>
            <a:r>
              <a:rPr lang="it-IT" sz="2400" dirty="0">
                <a:cs typeface="Calibri" panose="020F0502020204030204" pitchFamily="34" charset="0"/>
              </a:rPr>
              <a:t>età media 44aa</a:t>
            </a:r>
            <a:endParaRPr lang="en-US" sz="2400" dirty="0">
              <a:cs typeface="Calibri" panose="020F0502020204030204" pitchFamily="34" charset="0"/>
            </a:endParaRPr>
          </a:p>
          <a:p>
            <a:pPr marL="380990" indent="-380990">
              <a:lnSpc>
                <a:spcPct val="150000"/>
              </a:lnSpc>
              <a:buFont typeface="Wingdings" panose="05000000000000000000" pitchFamily="2" charset="2"/>
              <a:buChar char="Ø"/>
            </a:pPr>
            <a:r>
              <a:rPr lang="en-US" sz="2400" dirty="0">
                <a:cs typeface="Calibri" panose="020F0502020204030204" pitchFamily="34" charset="0"/>
              </a:rPr>
              <a:t>BMI 41.47 Kg/m</a:t>
            </a:r>
            <a:r>
              <a:rPr lang="en-US" sz="2400" baseline="30000" dirty="0">
                <a:cs typeface="Calibri" panose="020F0502020204030204" pitchFamily="34" charset="0"/>
              </a:rPr>
              <a:t>2</a:t>
            </a:r>
            <a:endParaRPr lang="en-US" sz="2400" dirty="0">
              <a:cs typeface="Calibri" panose="020F0502020204030204" pitchFamily="34" charset="0"/>
            </a:endParaRPr>
          </a:p>
          <a:p>
            <a:pPr marL="380990" indent="-380990">
              <a:lnSpc>
                <a:spcPct val="150000"/>
              </a:lnSpc>
              <a:buFont typeface="Wingdings" panose="05000000000000000000" pitchFamily="2" charset="2"/>
              <a:buChar char="Ø"/>
            </a:pPr>
            <a:r>
              <a:rPr lang="en-US" sz="2400" dirty="0">
                <a:cs typeface="Calibri" panose="020F0502020204030204" pitchFamily="34" charset="0"/>
              </a:rPr>
              <a:t>70 </a:t>
            </a:r>
            <a:r>
              <a:rPr lang="en-US" sz="2400" dirty="0" err="1">
                <a:cs typeface="Calibri" panose="020F0502020204030204" pitchFamily="34" charset="0"/>
              </a:rPr>
              <a:t>entrambe</a:t>
            </a:r>
            <a:r>
              <a:rPr lang="en-US" sz="2400" dirty="0">
                <a:cs typeface="Calibri" panose="020F0502020204030204" pitchFamily="34" charset="0"/>
              </a:rPr>
              <a:t> RM e TC</a:t>
            </a:r>
          </a:p>
          <a:p>
            <a:pPr marL="380990" indent="-380990">
              <a:lnSpc>
                <a:spcPct val="150000"/>
              </a:lnSpc>
              <a:buFont typeface="Wingdings" panose="05000000000000000000" pitchFamily="2" charset="2"/>
              <a:buChar char="Ø"/>
            </a:pPr>
            <a:r>
              <a:rPr lang="en-US" sz="2400" dirty="0">
                <a:cs typeface="Calibri" panose="020F0502020204030204" pitchFamily="34" charset="0"/>
              </a:rPr>
              <a:t>6 TC only (</a:t>
            </a:r>
            <a:r>
              <a:rPr lang="en-US" sz="2400" dirty="0" err="1">
                <a:cs typeface="Calibri" panose="020F0502020204030204" pitchFamily="34" charset="0"/>
              </a:rPr>
              <a:t>claustrofobici</a:t>
            </a:r>
            <a:r>
              <a:rPr lang="en-US" sz="2400" dirty="0">
                <a:cs typeface="Calibri" panose="020F0502020204030204" pitchFamily="34" charset="0"/>
              </a:rPr>
              <a:t>, </a:t>
            </a:r>
            <a:r>
              <a:rPr lang="en-US" sz="2400" dirty="0" err="1">
                <a:cs typeface="Calibri" panose="020F0502020204030204" pitchFamily="34" charset="0"/>
              </a:rPr>
              <a:t>circonferenza</a:t>
            </a:r>
            <a:r>
              <a:rPr lang="en-US" sz="2400" dirty="0">
                <a:cs typeface="Calibri" panose="020F0502020204030204" pitchFamily="34" charset="0"/>
              </a:rPr>
              <a:t> </a:t>
            </a:r>
            <a:r>
              <a:rPr lang="en-US" sz="2400" dirty="0" err="1">
                <a:cs typeface="Calibri" panose="020F0502020204030204" pitchFamily="34" charset="0"/>
              </a:rPr>
              <a:t>addome</a:t>
            </a:r>
            <a:r>
              <a:rPr lang="en-US" sz="2400" dirty="0">
                <a:cs typeface="Calibri" panose="020F0502020204030204" pitchFamily="34" charset="0"/>
              </a:rPr>
              <a:t> non </a:t>
            </a:r>
            <a:r>
              <a:rPr lang="en-US" sz="2400" dirty="0" err="1">
                <a:cs typeface="Calibri" panose="020F0502020204030204" pitchFamily="34" charset="0"/>
              </a:rPr>
              <a:t>compatibile</a:t>
            </a:r>
            <a:r>
              <a:rPr lang="en-US" sz="2400" dirty="0">
                <a:cs typeface="Calibri" panose="020F0502020204030204" pitchFamily="34" charset="0"/>
              </a:rPr>
              <a:t> con RM)</a:t>
            </a:r>
          </a:p>
          <a:p>
            <a:pPr marL="380990" indent="-380990">
              <a:lnSpc>
                <a:spcPct val="150000"/>
              </a:lnSpc>
              <a:buFont typeface="Wingdings" panose="05000000000000000000" pitchFamily="2" charset="2"/>
              <a:buChar char="Ø"/>
            </a:pPr>
            <a:r>
              <a:rPr lang="en-US" sz="2400" dirty="0">
                <a:cs typeface="Calibri" panose="020F0502020204030204" pitchFamily="34" charset="0"/>
              </a:rPr>
              <a:t>4 RM only (</a:t>
            </a:r>
            <a:r>
              <a:rPr lang="en-US" sz="2400" dirty="0" err="1">
                <a:cs typeface="Calibri" panose="020F0502020204030204" pitchFamily="34" charset="0"/>
              </a:rPr>
              <a:t>allergia</a:t>
            </a:r>
            <a:r>
              <a:rPr lang="en-US" sz="2400" dirty="0">
                <a:cs typeface="Calibri" panose="020F0502020204030204" pitchFamily="34" charset="0"/>
              </a:rPr>
              <a:t> mdc o peso non </a:t>
            </a:r>
            <a:r>
              <a:rPr lang="en-US" sz="2400" dirty="0" err="1">
                <a:cs typeface="Calibri" panose="020F0502020204030204" pitchFamily="34" charset="0"/>
              </a:rPr>
              <a:t>compatibile</a:t>
            </a:r>
            <a:r>
              <a:rPr lang="en-US" sz="2400" dirty="0">
                <a:cs typeface="Calibri" panose="020F0502020204030204" pitchFamily="34" charset="0"/>
              </a:rPr>
              <a:t> con TC)</a:t>
            </a:r>
          </a:p>
        </p:txBody>
      </p:sp>
      <p:pic>
        <p:nvPicPr>
          <p:cNvPr id="4" name="Picture 8" descr="A close-up of a logo&#10;&#10;Description automatically generated">
            <a:extLst>
              <a:ext uri="{FF2B5EF4-FFF2-40B4-BE49-F238E27FC236}">
                <a16:creationId xmlns:a16="http://schemas.microsoft.com/office/drawing/2014/main" id="{22C711A7-8693-4134-08B2-4DB0A4D469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54815" y="22557"/>
            <a:ext cx="2137182" cy="64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SICOB — Science, Care, Innovation">
            <a:extLst>
              <a:ext uri="{FF2B5EF4-FFF2-40B4-BE49-F238E27FC236}">
                <a16:creationId xmlns:a16="http://schemas.microsoft.com/office/drawing/2014/main" id="{F58937C6-899D-50ED-A14F-D26EE37E55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213" y="18747"/>
            <a:ext cx="1209602" cy="1209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357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F29E3D-D7F9-3100-CAEA-8B12CB800936}"/>
            </a:ext>
          </a:extLst>
        </p:cNvPr>
        <p:cNvGrpSpPr/>
        <p:nvPr/>
      </p:nvGrpSpPr>
      <p:grpSpPr>
        <a:xfrm>
          <a:off x="0" y="0"/>
          <a:ext cx="0" cy="0"/>
          <a:chOff x="0" y="0"/>
          <a:chExt cx="0" cy="0"/>
        </a:xfrm>
      </p:grpSpPr>
      <p:pic>
        <p:nvPicPr>
          <p:cNvPr id="2" name="Picture 1" descr="sicob_mosaic_vstrip.png">
            <a:extLst>
              <a:ext uri="{FF2B5EF4-FFF2-40B4-BE49-F238E27FC236}">
                <a16:creationId xmlns:a16="http://schemas.microsoft.com/office/drawing/2014/main" id="{E865C2D5-D01E-24CE-828B-96AAF5461AE3}"/>
              </a:ext>
            </a:extLst>
          </p:cNvPr>
          <p:cNvPicPr>
            <a:picLocks noChangeAspect="1"/>
          </p:cNvPicPr>
          <p:nvPr/>
        </p:nvPicPr>
        <p:blipFill>
          <a:blip r:embed="rId2"/>
          <a:stretch>
            <a:fillRect/>
          </a:stretch>
        </p:blipFill>
        <p:spPr>
          <a:xfrm>
            <a:off x="0" y="0"/>
            <a:ext cx="502920" cy="6858000"/>
          </a:xfrm>
          <a:prstGeom prst="rect">
            <a:avLst/>
          </a:prstGeom>
        </p:spPr>
      </p:pic>
      <p:sp>
        <p:nvSpPr>
          <p:cNvPr id="3" name="Rectangle 2">
            <a:extLst>
              <a:ext uri="{FF2B5EF4-FFF2-40B4-BE49-F238E27FC236}">
                <a16:creationId xmlns:a16="http://schemas.microsoft.com/office/drawing/2014/main" id="{42C375EF-0DF1-8F8C-D0DF-E7632A151DF0}"/>
              </a:ext>
            </a:extLst>
          </p:cNvPr>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a:extLst>
              <a:ext uri="{FF2B5EF4-FFF2-40B4-BE49-F238E27FC236}">
                <a16:creationId xmlns:a16="http://schemas.microsoft.com/office/drawing/2014/main" id="{DFACC61F-720B-3DD3-B43E-D206BFD483DF}"/>
              </a:ext>
            </a:extLst>
          </p:cNvPr>
          <p:cNvCxnSpPr/>
          <p:nvPr/>
        </p:nvCxnSpPr>
        <p:spPr>
          <a:xfrm>
            <a:off x="1370179" y="6524207"/>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00CAA8E-6140-3D89-AABD-21C53ED36B06}"/>
              </a:ext>
            </a:extLst>
          </p:cNvPr>
          <p:cNvSpPr txBox="1"/>
          <p:nvPr/>
        </p:nvSpPr>
        <p:spPr>
          <a:xfrm>
            <a:off x="5570862" y="106796"/>
            <a:ext cx="2559877" cy="590931"/>
          </a:xfrm>
          <a:prstGeom prst="rect">
            <a:avLst/>
          </a:prstGeom>
          <a:noFill/>
        </p:spPr>
        <p:txBody>
          <a:bodyPr wrap="square" lIns="36576" tIns="18288" rIns="36576" bIns="18288" anchor="t">
            <a:spAutoFit/>
          </a:bodyPr>
          <a:lstStyle/>
          <a:p>
            <a:pPr algn="l"/>
            <a:r>
              <a:rPr lang="it-IT" sz="3600" b="1" dirty="0">
                <a:solidFill>
                  <a:srgbClr val="334674"/>
                </a:solidFill>
                <a:latin typeface="Aptos"/>
              </a:rPr>
              <a:t>RISULTATI</a:t>
            </a:r>
            <a:endParaRPr sz="2500" b="1" dirty="0">
              <a:solidFill>
                <a:srgbClr val="334674"/>
              </a:solidFill>
              <a:latin typeface="Aptos"/>
            </a:endParaRPr>
          </a:p>
        </p:txBody>
      </p:sp>
      <p:cxnSp>
        <p:nvCxnSpPr>
          <p:cNvPr id="9" name="Connector 8">
            <a:extLst>
              <a:ext uri="{FF2B5EF4-FFF2-40B4-BE49-F238E27FC236}">
                <a16:creationId xmlns:a16="http://schemas.microsoft.com/office/drawing/2014/main" id="{3F17F174-A7E7-6CE4-1075-12E979A2E7B7}"/>
              </a:ext>
            </a:extLst>
          </p:cNvPr>
          <p:cNvCxnSpPr/>
          <p:nvPr/>
        </p:nvCxnSpPr>
        <p:spPr>
          <a:xfrm>
            <a:off x="3908455" y="777240"/>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grpSp>
        <p:nvGrpSpPr>
          <p:cNvPr id="6" name="Gruppo 5">
            <a:extLst>
              <a:ext uri="{FF2B5EF4-FFF2-40B4-BE49-F238E27FC236}">
                <a16:creationId xmlns:a16="http://schemas.microsoft.com/office/drawing/2014/main" id="{EB8585D6-1042-B7E5-A939-75D110F4EE47}"/>
              </a:ext>
            </a:extLst>
          </p:cNvPr>
          <p:cNvGrpSpPr/>
          <p:nvPr/>
        </p:nvGrpSpPr>
        <p:grpSpPr>
          <a:xfrm>
            <a:off x="1370179" y="1673242"/>
            <a:ext cx="9906809" cy="4407518"/>
            <a:chOff x="1199707" y="972770"/>
            <a:chExt cx="9792586" cy="5131884"/>
          </a:xfrm>
        </p:grpSpPr>
        <p:grpSp>
          <p:nvGrpSpPr>
            <p:cNvPr id="10" name="Gruppo 9">
              <a:extLst>
                <a:ext uri="{FF2B5EF4-FFF2-40B4-BE49-F238E27FC236}">
                  <a16:creationId xmlns:a16="http://schemas.microsoft.com/office/drawing/2014/main" id="{19B069C2-8F4B-A320-3917-C2AFCF2B37CB}"/>
                </a:ext>
              </a:extLst>
            </p:cNvPr>
            <p:cNvGrpSpPr/>
            <p:nvPr/>
          </p:nvGrpSpPr>
          <p:grpSpPr>
            <a:xfrm>
              <a:off x="1199707" y="972770"/>
              <a:ext cx="9792586" cy="5131884"/>
              <a:chOff x="1114646" y="2099821"/>
              <a:chExt cx="9792586" cy="5131884"/>
            </a:xfrm>
          </p:grpSpPr>
          <p:pic>
            <p:nvPicPr>
              <p:cNvPr id="13" name="Immagine 12" descr="Immagine che contiene testo, linea, schermata, Parallelo&#10;&#10;Il contenuto generato dall'IA potrebbe non essere corretto.">
                <a:extLst>
                  <a:ext uri="{FF2B5EF4-FFF2-40B4-BE49-F238E27FC236}">
                    <a16:creationId xmlns:a16="http://schemas.microsoft.com/office/drawing/2014/main" id="{CC616832-46D2-9BFC-E4AF-EF164136EA93}"/>
                  </a:ext>
                </a:extLst>
              </p:cNvPr>
              <p:cNvPicPr>
                <a:picLocks noChangeAspect="1"/>
              </p:cNvPicPr>
              <p:nvPr/>
            </p:nvPicPr>
            <p:blipFill>
              <a:blip r:embed="rId3">
                <a:extLst>
                  <a:ext uri="{28A0092B-C50C-407E-A947-70E740481C1C}">
                    <a14:useLocalDpi xmlns:a14="http://schemas.microsoft.com/office/drawing/2010/main" val="0"/>
                  </a:ext>
                </a:extLst>
              </a:blip>
              <a:srcRect l="6686" t="6765" r="7510"/>
              <a:stretch/>
            </p:blipFill>
            <p:spPr>
              <a:xfrm>
                <a:off x="1114646" y="2099821"/>
                <a:ext cx="9792586" cy="5131884"/>
              </a:xfrm>
              <a:prstGeom prst="rect">
                <a:avLst/>
              </a:prstGeom>
            </p:spPr>
          </p:pic>
          <p:sp>
            <p:nvSpPr>
              <p:cNvPr id="14" name="Rettangolo 13">
                <a:extLst>
                  <a:ext uri="{FF2B5EF4-FFF2-40B4-BE49-F238E27FC236}">
                    <a16:creationId xmlns:a16="http://schemas.microsoft.com/office/drawing/2014/main" id="{5508FE67-5F82-D0A9-6543-4D7EA9D5E685}"/>
                  </a:ext>
                </a:extLst>
              </p:cNvPr>
              <p:cNvSpPr/>
              <p:nvPr/>
            </p:nvSpPr>
            <p:spPr>
              <a:xfrm>
                <a:off x="2339162" y="2507243"/>
                <a:ext cx="2322555" cy="369332"/>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it-IT"/>
              </a:p>
            </p:txBody>
          </p:sp>
        </p:grpSp>
        <mc:AlternateContent xmlns:mc="http://schemas.openxmlformats.org/markup-compatibility/2006" xmlns:a14="http://schemas.microsoft.com/office/drawing/2010/main">
          <mc:Choice Requires="a14">
            <p:sp>
              <p:nvSpPr>
                <p:cNvPr id="11" name="CasellaDiTesto 10">
                  <a:extLst>
                    <a:ext uri="{FF2B5EF4-FFF2-40B4-BE49-F238E27FC236}">
                      <a16:creationId xmlns:a16="http://schemas.microsoft.com/office/drawing/2014/main" id="{8DF8EF73-014D-B457-B1B4-A59EEC856F5C}"/>
                    </a:ext>
                  </a:extLst>
                </p:cNvPr>
                <p:cNvSpPr txBox="1"/>
                <p:nvPr/>
              </p:nvSpPr>
              <p:spPr>
                <a:xfrm>
                  <a:off x="1669973" y="1359150"/>
                  <a:ext cx="2322555" cy="2616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it-IT" sz="1100" b="0" i="1" smtClean="0">
                            <a:effectLst/>
                            <a:latin typeface="Cambria Math" panose="02040503050406030204" pitchFamily="18" charset="0"/>
                            <a:ea typeface="Times New Roman" panose="02020603050405020304" pitchFamily="18" charset="0"/>
                            <a:cs typeface="Times New Roman" panose="02020603050405020304" pitchFamily="18" charset="0"/>
                          </a:rPr>
                          <m:t>𝑇</m:t>
                        </m:r>
                        <m:r>
                          <a:rPr lang="en-GB" sz="1100" i="1" smtClean="0">
                            <a:effectLst/>
                            <a:latin typeface="Cambria Math" panose="02040503050406030204" pitchFamily="18" charset="0"/>
                            <a:ea typeface="Times New Roman" panose="02020603050405020304" pitchFamily="18" charset="0"/>
                            <a:cs typeface="Times New Roman" panose="02020603050405020304" pitchFamily="18" charset="0"/>
                          </a:rPr>
                          <m:t>𝑆𝐵𝐿</m:t>
                        </m:r>
                        <m:r>
                          <a:rPr lang="it-IT" sz="1100" b="0" i="1" baseline="-25000" smtClean="0">
                            <a:effectLst/>
                            <a:latin typeface="Cambria Math" panose="02040503050406030204" pitchFamily="18" charset="0"/>
                            <a:ea typeface="Times New Roman" panose="02020603050405020304" pitchFamily="18" charset="0"/>
                            <a:cs typeface="Times New Roman" panose="02020603050405020304" pitchFamily="18" charset="0"/>
                          </a:rPr>
                          <m:t>𝑁𝐸𝑊</m:t>
                        </m:r>
                      </m:oMath>
                    </m:oMathPara>
                  </a14:m>
                  <a:endParaRPr lang="it-IT" sz="1100" dirty="0"/>
                </a:p>
              </p:txBody>
            </p:sp>
          </mc:Choice>
          <mc:Fallback xmlns="">
            <p:sp>
              <p:nvSpPr>
                <p:cNvPr id="10" name="CasellaDiTesto 9">
                  <a:extLst>
                    <a:ext uri="{FF2B5EF4-FFF2-40B4-BE49-F238E27FC236}">
                      <a16:creationId xmlns:a16="http://schemas.microsoft.com/office/drawing/2014/main" id="{6ADD00DE-395E-D89C-038C-ED5E4B65DF6D}"/>
                    </a:ext>
                  </a:extLst>
                </p:cNvPr>
                <p:cNvSpPr txBox="1">
                  <a:spLocks noRot="1" noChangeAspect="1" noMove="1" noResize="1" noEditPoints="1" noAdjustHandles="1" noChangeArrowheads="1" noChangeShapeType="1" noTextEdit="1"/>
                </p:cNvSpPr>
                <p:nvPr/>
              </p:nvSpPr>
              <p:spPr>
                <a:xfrm>
                  <a:off x="1669973" y="1359150"/>
                  <a:ext cx="2322555" cy="261610"/>
                </a:xfrm>
                <a:prstGeom prst="rect">
                  <a:avLst/>
                </a:prstGeom>
                <a:blipFill>
                  <a:blip r:embed="rId8"/>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2" name="CasellaDiTesto 11">
                  <a:extLst>
                    <a:ext uri="{FF2B5EF4-FFF2-40B4-BE49-F238E27FC236}">
                      <a16:creationId xmlns:a16="http://schemas.microsoft.com/office/drawing/2014/main" id="{F029D759-41FF-50C1-A446-50CDC4686303}"/>
                    </a:ext>
                  </a:extLst>
                </p:cNvPr>
                <p:cNvSpPr txBox="1"/>
                <p:nvPr/>
              </p:nvSpPr>
              <p:spPr>
                <a:xfrm>
                  <a:off x="1405159" y="1508956"/>
                  <a:ext cx="2852181" cy="2616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1100" i="1" smtClean="0">
                            <a:latin typeface="Cambria Math" panose="02040503050406030204" pitchFamily="18" charset="0"/>
                          </a:rPr>
                          <m:t>𝑇𝑆𝐵𝐿</m:t>
                        </m:r>
                        <m:r>
                          <a:rPr lang="it-IT" sz="1100" b="0" i="1" baseline="-25000" smtClean="0">
                            <a:latin typeface="Cambria Math" panose="02040503050406030204" pitchFamily="18" charset="0"/>
                          </a:rPr>
                          <m:t>𝑀𝑎𝑟𝑖𝑒</m:t>
                        </m:r>
                      </m:oMath>
                    </m:oMathPara>
                  </a14:m>
                  <a:endParaRPr lang="it-IT" sz="1100" dirty="0"/>
                </a:p>
              </p:txBody>
            </p:sp>
          </mc:Choice>
          <mc:Fallback xmlns="">
            <p:sp>
              <p:nvSpPr>
                <p:cNvPr id="13" name="CasellaDiTesto 12">
                  <a:extLst>
                    <a:ext uri="{FF2B5EF4-FFF2-40B4-BE49-F238E27FC236}">
                      <a16:creationId xmlns:a16="http://schemas.microsoft.com/office/drawing/2014/main" id="{250C1B91-AE42-45F4-E041-141190CA75A7}"/>
                    </a:ext>
                  </a:extLst>
                </p:cNvPr>
                <p:cNvSpPr txBox="1">
                  <a:spLocks noRot="1" noChangeAspect="1" noMove="1" noResize="1" noEditPoints="1" noAdjustHandles="1" noChangeArrowheads="1" noChangeShapeType="1" noTextEdit="1"/>
                </p:cNvSpPr>
                <p:nvPr/>
              </p:nvSpPr>
              <p:spPr>
                <a:xfrm>
                  <a:off x="1405159" y="1508956"/>
                  <a:ext cx="2852181" cy="261610"/>
                </a:xfrm>
                <a:prstGeom prst="rect">
                  <a:avLst/>
                </a:prstGeom>
                <a:blipFill>
                  <a:blip r:embed="rId9"/>
                  <a:stretch>
                    <a:fillRect/>
                  </a:stretch>
                </a:blipFill>
              </p:spPr>
              <p:txBody>
                <a:bodyPr/>
                <a:lstStyle/>
                <a:p>
                  <a:r>
                    <a:rPr lang="it-IT">
                      <a:noFill/>
                    </a:rPr>
                    <a:t> </a:t>
                  </a:r>
                </a:p>
              </p:txBody>
            </p:sp>
          </mc:Fallback>
        </mc:AlternateContent>
      </p:grpSp>
      <p:sp>
        <p:nvSpPr>
          <p:cNvPr id="15" name="Text 23">
            <a:extLst>
              <a:ext uri="{FF2B5EF4-FFF2-40B4-BE49-F238E27FC236}">
                <a16:creationId xmlns:a16="http://schemas.microsoft.com/office/drawing/2014/main" id="{981179E1-24B8-E686-F9FF-79E84375B74D}"/>
              </a:ext>
            </a:extLst>
          </p:cNvPr>
          <p:cNvSpPr/>
          <p:nvPr/>
        </p:nvSpPr>
        <p:spPr>
          <a:xfrm>
            <a:off x="525780" y="1010750"/>
            <a:ext cx="11821378" cy="837449"/>
          </a:xfrm>
          <a:prstGeom prst="rect">
            <a:avLst/>
          </a:prstGeom>
          <a:noFill/>
          <a:ln/>
        </p:spPr>
        <p:txBody>
          <a:bodyPr wrap="square" lIns="381" tIns="381" rIns="381" bIns="381" rtlCol="0" anchor="t">
            <a:normAutofit/>
          </a:bodyPr>
          <a:lstStyle/>
          <a:p>
            <a:pPr marL="0" indent="0" algn="ctr">
              <a:buNone/>
            </a:pPr>
            <a:r>
              <a:rPr lang="en-US" sz="2400" b="1" dirty="0">
                <a:solidFill>
                  <a:srgbClr val="3A4E80"/>
                </a:solidFill>
                <a:latin typeface="Aptos" pitchFamily="34" charset="0"/>
                <a:ea typeface="Aptos" pitchFamily="34" charset="-122"/>
                <a:cs typeface="Aptos" pitchFamily="34" charset="-120"/>
              </a:rPr>
              <a:t>COMPARAZIONE TRA MISURAZIONE INTRAOPERATORIA E I 2 METODI RADIOLOGICI</a:t>
            </a:r>
            <a:endParaRPr lang="en-US" sz="2400" dirty="0">
              <a:highlight>
                <a:srgbClr val="00FFFF"/>
              </a:highlight>
            </a:endParaRPr>
          </a:p>
        </p:txBody>
      </p:sp>
      <p:pic>
        <p:nvPicPr>
          <p:cNvPr id="4" name="Picture 8" descr="A close-up of a logo&#10;&#10;Description automatically generated">
            <a:extLst>
              <a:ext uri="{FF2B5EF4-FFF2-40B4-BE49-F238E27FC236}">
                <a16:creationId xmlns:a16="http://schemas.microsoft.com/office/drawing/2014/main" id="{4A05CFE7-4BF9-9A25-BCF2-87654005CCC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87557" y="10598"/>
            <a:ext cx="2822123" cy="84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SICOB — Science, Care, Innovation">
            <a:extLst>
              <a:ext uri="{FF2B5EF4-FFF2-40B4-BE49-F238E27FC236}">
                <a16:creationId xmlns:a16="http://schemas.microsoft.com/office/drawing/2014/main" id="{301CE70B-5B85-FCB0-F62F-62A9B879730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4894" y="12781"/>
            <a:ext cx="712423" cy="712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186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B0E5A1-D35B-DFC4-EAAE-CBC2AFE6DB99}"/>
            </a:ext>
          </a:extLst>
        </p:cNvPr>
        <p:cNvGrpSpPr/>
        <p:nvPr/>
      </p:nvGrpSpPr>
      <p:grpSpPr>
        <a:xfrm>
          <a:off x="0" y="0"/>
          <a:ext cx="0" cy="0"/>
          <a:chOff x="0" y="0"/>
          <a:chExt cx="0" cy="0"/>
        </a:xfrm>
      </p:grpSpPr>
      <p:pic>
        <p:nvPicPr>
          <p:cNvPr id="2" name="Picture 1" descr="sicob_mosaic_vstrip.png">
            <a:extLst>
              <a:ext uri="{FF2B5EF4-FFF2-40B4-BE49-F238E27FC236}">
                <a16:creationId xmlns:a16="http://schemas.microsoft.com/office/drawing/2014/main" id="{8F0605E3-3AFD-98A7-DF4F-2381762E26C9}"/>
              </a:ext>
            </a:extLst>
          </p:cNvPr>
          <p:cNvPicPr>
            <a:picLocks noChangeAspect="1"/>
          </p:cNvPicPr>
          <p:nvPr/>
        </p:nvPicPr>
        <p:blipFill>
          <a:blip r:embed="rId2"/>
          <a:stretch>
            <a:fillRect/>
          </a:stretch>
        </p:blipFill>
        <p:spPr>
          <a:xfrm>
            <a:off x="0" y="0"/>
            <a:ext cx="502920" cy="6858000"/>
          </a:xfrm>
          <a:prstGeom prst="rect">
            <a:avLst/>
          </a:prstGeom>
        </p:spPr>
      </p:pic>
      <p:sp>
        <p:nvSpPr>
          <p:cNvPr id="3" name="Rectangle 2">
            <a:extLst>
              <a:ext uri="{FF2B5EF4-FFF2-40B4-BE49-F238E27FC236}">
                <a16:creationId xmlns:a16="http://schemas.microsoft.com/office/drawing/2014/main" id="{11BF287D-5E1E-BB07-89AC-75A8002B682D}"/>
              </a:ext>
            </a:extLst>
          </p:cNvPr>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a:extLst>
              <a:ext uri="{FF2B5EF4-FFF2-40B4-BE49-F238E27FC236}">
                <a16:creationId xmlns:a16="http://schemas.microsoft.com/office/drawing/2014/main" id="{DE07CDDB-C611-9C8F-F990-8F61E3243D99}"/>
              </a:ext>
            </a:extLst>
          </p:cNvPr>
          <p:cNvCxnSpPr/>
          <p:nvPr/>
        </p:nvCxnSpPr>
        <p:spPr>
          <a:xfrm>
            <a:off x="1383431" y="5984012"/>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A4174C7-CD43-5732-1A1E-A04F59E62FC5}"/>
              </a:ext>
            </a:extLst>
          </p:cNvPr>
          <p:cNvSpPr txBox="1"/>
          <p:nvPr/>
        </p:nvSpPr>
        <p:spPr>
          <a:xfrm>
            <a:off x="5570862" y="106796"/>
            <a:ext cx="2559877" cy="590931"/>
          </a:xfrm>
          <a:prstGeom prst="rect">
            <a:avLst/>
          </a:prstGeom>
          <a:noFill/>
        </p:spPr>
        <p:txBody>
          <a:bodyPr wrap="square" lIns="36576" tIns="18288" rIns="36576" bIns="18288" anchor="t">
            <a:spAutoFit/>
          </a:bodyPr>
          <a:lstStyle/>
          <a:p>
            <a:pPr algn="l"/>
            <a:r>
              <a:rPr lang="it-IT" sz="3600" b="1" dirty="0">
                <a:solidFill>
                  <a:srgbClr val="334674"/>
                </a:solidFill>
                <a:latin typeface="Aptos"/>
              </a:rPr>
              <a:t>RISULTATI</a:t>
            </a:r>
            <a:endParaRPr sz="2500" b="1" dirty="0">
              <a:solidFill>
                <a:srgbClr val="334674"/>
              </a:solidFill>
              <a:latin typeface="Aptos"/>
            </a:endParaRPr>
          </a:p>
        </p:txBody>
      </p:sp>
      <p:cxnSp>
        <p:nvCxnSpPr>
          <p:cNvPr id="9" name="Connector 8">
            <a:extLst>
              <a:ext uri="{FF2B5EF4-FFF2-40B4-BE49-F238E27FC236}">
                <a16:creationId xmlns:a16="http://schemas.microsoft.com/office/drawing/2014/main" id="{168B4A46-B2C8-C0BB-5201-AAF54DC8822D}"/>
              </a:ext>
            </a:extLst>
          </p:cNvPr>
          <p:cNvCxnSpPr/>
          <p:nvPr/>
        </p:nvCxnSpPr>
        <p:spPr>
          <a:xfrm>
            <a:off x="3908455" y="777240"/>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sp>
        <p:nvSpPr>
          <p:cNvPr id="15" name="Text 23">
            <a:extLst>
              <a:ext uri="{FF2B5EF4-FFF2-40B4-BE49-F238E27FC236}">
                <a16:creationId xmlns:a16="http://schemas.microsoft.com/office/drawing/2014/main" id="{FB0C3B11-A551-3D68-CE4D-EF2F966CD732}"/>
              </a:ext>
            </a:extLst>
          </p:cNvPr>
          <p:cNvSpPr/>
          <p:nvPr/>
        </p:nvSpPr>
        <p:spPr>
          <a:xfrm>
            <a:off x="909323" y="2646892"/>
            <a:ext cx="10779757" cy="3433867"/>
          </a:xfrm>
          <a:prstGeom prst="rect">
            <a:avLst/>
          </a:prstGeom>
          <a:noFill/>
          <a:ln/>
        </p:spPr>
        <p:txBody>
          <a:bodyPr wrap="square" lIns="381" tIns="381" rIns="381" bIns="381" rtlCol="0" anchor="t">
            <a:normAutofit fontScale="92500" lnSpcReduction="20000"/>
          </a:bodyPr>
          <a:lstStyle/>
          <a:p>
            <a:pPr marL="457200" indent="-457200">
              <a:buFont typeface="Wingdings" pitchFamily="2" charset="2"/>
              <a:buChar char="Ø"/>
            </a:pPr>
            <a:r>
              <a:rPr lang="en-US" sz="2600" dirty="0" err="1">
                <a:solidFill>
                  <a:schemeClr val="tx2"/>
                </a:solidFill>
              </a:rPr>
              <a:t>Concordanza</a:t>
            </a:r>
            <a:r>
              <a:rPr lang="en-US" sz="2600" dirty="0">
                <a:solidFill>
                  <a:schemeClr val="tx2"/>
                </a:solidFill>
              </a:rPr>
              <a:t> del 77,55% </a:t>
            </a:r>
            <a:r>
              <a:rPr lang="en-US" sz="2600" dirty="0" err="1">
                <a:solidFill>
                  <a:schemeClr val="tx2"/>
                </a:solidFill>
              </a:rPr>
              <a:t>tra</a:t>
            </a:r>
            <a:r>
              <a:rPr lang="en-US" sz="2600" dirty="0">
                <a:solidFill>
                  <a:schemeClr val="tx2"/>
                </a:solidFill>
              </a:rPr>
              <a:t> la misurazione </a:t>
            </a:r>
            <a:r>
              <a:rPr lang="en-US" sz="2600" dirty="0" err="1">
                <a:solidFill>
                  <a:schemeClr val="tx2"/>
                </a:solidFill>
              </a:rPr>
              <a:t>intraoperatoria</a:t>
            </a:r>
            <a:r>
              <a:rPr lang="en-US" sz="2600" dirty="0">
                <a:solidFill>
                  <a:schemeClr val="tx2"/>
                </a:solidFill>
              </a:rPr>
              <a:t> e la </a:t>
            </a:r>
            <a:r>
              <a:rPr lang="en-US" sz="2600" dirty="0" err="1">
                <a:solidFill>
                  <a:schemeClr val="tx2"/>
                </a:solidFill>
              </a:rPr>
              <a:t>nuova</a:t>
            </a:r>
            <a:r>
              <a:rPr lang="en-US" sz="2600" dirty="0">
                <a:solidFill>
                  <a:schemeClr val="tx2"/>
                </a:solidFill>
              </a:rPr>
              <a:t> formula.</a:t>
            </a:r>
            <a:r>
              <a:rPr lang="it-IT" sz="3500" dirty="0">
                <a:solidFill>
                  <a:schemeClr val="tx2"/>
                </a:solidFill>
              </a:rPr>
              <a:t> </a:t>
            </a:r>
          </a:p>
          <a:p>
            <a:pPr marL="457200" indent="-457200">
              <a:buFont typeface="Wingdings" pitchFamily="2" charset="2"/>
              <a:buChar char="Ø"/>
            </a:pPr>
            <a:r>
              <a:rPr lang="en-US" sz="2600" dirty="0" err="1">
                <a:solidFill>
                  <a:schemeClr val="tx2"/>
                </a:solidFill>
              </a:rPr>
              <a:t>Applicando</a:t>
            </a:r>
            <a:r>
              <a:rPr lang="en-US" sz="2600" dirty="0">
                <a:solidFill>
                  <a:schemeClr val="tx2"/>
                </a:solidFill>
              </a:rPr>
              <a:t> il </a:t>
            </a:r>
            <a:r>
              <a:rPr lang="en-US" sz="2600" dirty="0" err="1">
                <a:solidFill>
                  <a:schemeClr val="tx2"/>
                </a:solidFill>
              </a:rPr>
              <a:t>metodo</a:t>
            </a:r>
            <a:r>
              <a:rPr lang="en-US" sz="2600" dirty="0">
                <a:solidFill>
                  <a:schemeClr val="tx2"/>
                </a:solidFill>
              </a:rPr>
              <a:t> di Marie et al., </a:t>
            </a:r>
            <a:r>
              <a:rPr lang="en-US" sz="2600" dirty="0" err="1">
                <a:solidFill>
                  <a:schemeClr val="tx2"/>
                </a:solidFill>
              </a:rPr>
              <a:t>si</a:t>
            </a:r>
            <a:r>
              <a:rPr lang="en-US" sz="2600" dirty="0">
                <a:solidFill>
                  <a:schemeClr val="tx2"/>
                </a:solidFill>
              </a:rPr>
              <a:t> </a:t>
            </a:r>
            <a:r>
              <a:rPr lang="en-US" sz="2600" dirty="0" err="1">
                <a:solidFill>
                  <a:schemeClr val="tx2"/>
                </a:solidFill>
              </a:rPr>
              <a:t>ottiene</a:t>
            </a:r>
            <a:r>
              <a:rPr lang="en-US" sz="2600" dirty="0">
                <a:solidFill>
                  <a:schemeClr val="tx2"/>
                </a:solidFill>
              </a:rPr>
              <a:t> una </a:t>
            </a:r>
            <a:r>
              <a:rPr lang="en-US" sz="2600" dirty="0" err="1">
                <a:solidFill>
                  <a:schemeClr val="tx2"/>
                </a:solidFill>
              </a:rPr>
              <a:t>concordanza</a:t>
            </a:r>
            <a:r>
              <a:rPr lang="en-US" sz="2600" dirty="0">
                <a:solidFill>
                  <a:schemeClr val="tx2"/>
                </a:solidFill>
              </a:rPr>
              <a:t> </a:t>
            </a:r>
            <a:r>
              <a:rPr lang="en-US" sz="2600" dirty="0" err="1">
                <a:solidFill>
                  <a:schemeClr val="tx2"/>
                </a:solidFill>
              </a:rPr>
              <a:t>leggermente</a:t>
            </a:r>
            <a:r>
              <a:rPr lang="en-US" sz="2600" dirty="0">
                <a:solidFill>
                  <a:schemeClr val="tx2"/>
                </a:solidFill>
              </a:rPr>
              <a:t> </a:t>
            </a:r>
            <a:r>
              <a:rPr lang="en-US" sz="2600" dirty="0" err="1">
                <a:solidFill>
                  <a:schemeClr val="tx2"/>
                </a:solidFill>
              </a:rPr>
              <a:t>superiore</a:t>
            </a:r>
            <a:r>
              <a:rPr lang="en-US" sz="2600" dirty="0">
                <a:solidFill>
                  <a:schemeClr val="tx2"/>
                </a:solidFill>
              </a:rPr>
              <a:t>, pari al 79,03%.</a:t>
            </a:r>
            <a:r>
              <a:rPr lang="it-IT" sz="3500" dirty="0">
                <a:solidFill>
                  <a:schemeClr val="tx2"/>
                </a:solidFill>
              </a:rPr>
              <a:t> </a:t>
            </a:r>
          </a:p>
          <a:p>
            <a:pPr marL="457200" indent="-457200">
              <a:buFont typeface="Wingdings" pitchFamily="2" charset="2"/>
              <a:buChar char="Ø"/>
            </a:pPr>
            <a:r>
              <a:rPr lang="en-US" sz="2600" dirty="0">
                <a:solidFill>
                  <a:schemeClr val="tx2"/>
                </a:solidFill>
              </a:rPr>
              <a:t>Sia la TC </a:t>
            </a:r>
            <a:r>
              <a:rPr lang="en-US" sz="2600" dirty="0" err="1">
                <a:solidFill>
                  <a:schemeClr val="tx2"/>
                </a:solidFill>
              </a:rPr>
              <a:t>sia</a:t>
            </a:r>
            <a:r>
              <a:rPr lang="en-US" sz="2600" dirty="0">
                <a:solidFill>
                  <a:schemeClr val="tx2"/>
                </a:solidFill>
              </a:rPr>
              <a:t> la RM </a:t>
            </a:r>
            <a:r>
              <a:rPr lang="en-US" sz="2600" dirty="0" err="1">
                <a:solidFill>
                  <a:schemeClr val="tx2"/>
                </a:solidFill>
              </a:rPr>
              <a:t>si</a:t>
            </a:r>
            <a:r>
              <a:rPr lang="en-US" sz="2600" dirty="0">
                <a:solidFill>
                  <a:schemeClr val="tx2"/>
                </a:solidFill>
              </a:rPr>
              <a:t> </a:t>
            </a:r>
            <a:r>
              <a:rPr lang="en-US" sz="2600" dirty="0" err="1">
                <a:solidFill>
                  <a:schemeClr val="tx2"/>
                </a:solidFill>
              </a:rPr>
              <a:t>sono</a:t>
            </a:r>
            <a:r>
              <a:rPr lang="en-US" sz="2600" dirty="0">
                <a:solidFill>
                  <a:schemeClr val="tx2"/>
                </a:solidFill>
              </a:rPr>
              <a:t> </a:t>
            </a:r>
            <a:r>
              <a:rPr lang="en-US" sz="2600" dirty="0" err="1">
                <a:solidFill>
                  <a:schemeClr val="tx2"/>
                </a:solidFill>
              </a:rPr>
              <a:t>dimostrate</a:t>
            </a:r>
            <a:r>
              <a:rPr lang="en-US" sz="2600" dirty="0">
                <a:solidFill>
                  <a:schemeClr val="tx2"/>
                </a:solidFill>
              </a:rPr>
              <a:t> </a:t>
            </a:r>
            <a:r>
              <a:rPr lang="en-US" sz="2600" dirty="0" err="1">
                <a:solidFill>
                  <a:schemeClr val="tx2"/>
                </a:solidFill>
              </a:rPr>
              <a:t>fattibili</a:t>
            </a:r>
            <a:r>
              <a:rPr lang="en-US" sz="2600" dirty="0">
                <a:solidFill>
                  <a:schemeClr val="tx2"/>
                </a:solidFill>
              </a:rPr>
              <a:t> per la valutazione preoperatoria della TSBL.</a:t>
            </a:r>
            <a:endParaRPr lang="it-IT" sz="2600" dirty="0">
              <a:solidFill>
                <a:schemeClr val="tx2"/>
              </a:solidFill>
            </a:endParaRPr>
          </a:p>
          <a:p>
            <a:pPr marL="457200" indent="-457200">
              <a:buFont typeface="Wingdings" pitchFamily="2" charset="2"/>
              <a:buChar char="Ø"/>
            </a:pPr>
            <a:r>
              <a:rPr lang="en-US" sz="2600" dirty="0">
                <a:solidFill>
                  <a:schemeClr val="tx2"/>
                </a:solidFill>
              </a:rPr>
              <a:t>Non </a:t>
            </a:r>
            <a:r>
              <a:rPr lang="en-US" sz="2600" dirty="0" err="1">
                <a:solidFill>
                  <a:schemeClr val="tx2"/>
                </a:solidFill>
              </a:rPr>
              <a:t>è</a:t>
            </a:r>
            <a:r>
              <a:rPr lang="en-US" sz="2600" dirty="0">
                <a:solidFill>
                  <a:schemeClr val="tx2"/>
                </a:solidFill>
              </a:rPr>
              <a:t> </a:t>
            </a:r>
            <a:r>
              <a:rPr lang="en-US" sz="2600" dirty="0" err="1">
                <a:solidFill>
                  <a:schemeClr val="tx2"/>
                </a:solidFill>
              </a:rPr>
              <a:t>possibile</a:t>
            </a:r>
            <a:r>
              <a:rPr lang="en-US" sz="2600" dirty="0">
                <a:solidFill>
                  <a:schemeClr val="tx2"/>
                </a:solidFill>
              </a:rPr>
              <a:t> </a:t>
            </a:r>
            <a:r>
              <a:rPr lang="en-US" sz="2600" dirty="0" err="1">
                <a:solidFill>
                  <a:schemeClr val="tx2"/>
                </a:solidFill>
              </a:rPr>
              <a:t>concludere</a:t>
            </a:r>
            <a:r>
              <a:rPr lang="en-US" sz="2600" dirty="0">
                <a:solidFill>
                  <a:schemeClr val="tx2"/>
                </a:solidFill>
              </a:rPr>
              <a:t> in modo </a:t>
            </a:r>
            <a:r>
              <a:rPr lang="en-US" sz="2600" dirty="0" err="1">
                <a:solidFill>
                  <a:schemeClr val="tx2"/>
                </a:solidFill>
              </a:rPr>
              <a:t>definitivo</a:t>
            </a:r>
            <a:r>
              <a:rPr lang="en-US" sz="2600" dirty="0">
                <a:solidFill>
                  <a:schemeClr val="tx2"/>
                </a:solidFill>
              </a:rPr>
              <a:t> la </a:t>
            </a:r>
            <a:r>
              <a:rPr lang="en-US" sz="2600" dirty="0" err="1">
                <a:solidFill>
                  <a:schemeClr val="tx2"/>
                </a:solidFill>
              </a:rPr>
              <a:t>superiorità</a:t>
            </a:r>
            <a:r>
              <a:rPr lang="en-US" sz="2600" dirty="0">
                <a:solidFill>
                  <a:schemeClr val="tx2"/>
                </a:solidFill>
              </a:rPr>
              <a:t> della TC o della RM.</a:t>
            </a:r>
            <a:endParaRPr lang="it-IT" sz="2600" dirty="0">
              <a:solidFill>
                <a:schemeClr val="tx2"/>
              </a:solidFill>
            </a:endParaRPr>
          </a:p>
          <a:p>
            <a:pPr marL="457200" indent="-457200">
              <a:buFont typeface="Wingdings" pitchFamily="2" charset="2"/>
              <a:buChar char="Ø"/>
            </a:pPr>
            <a:r>
              <a:rPr lang="en-US" sz="2600" dirty="0">
                <a:solidFill>
                  <a:schemeClr val="tx2"/>
                </a:solidFill>
              </a:rPr>
              <a:t>La </a:t>
            </a:r>
            <a:r>
              <a:rPr lang="en-US" sz="2600" dirty="0" err="1">
                <a:solidFill>
                  <a:schemeClr val="tx2"/>
                </a:solidFill>
              </a:rPr>
              <a:t>lunghezza</a:t>
            </a:r>
            <a:r>
              <a:rPr lang="en-US" sz="2600" dirty="0">
                <a:solidFill>
                  <a:schemeClr val="tx2"/>
                </a:solidFill>
              </a:rPr>
              <a:t> </a:t>
            </a:r>
            <a:r>
              <a:rPr lang="en-US" sz="2600" dirty="0" err="1">
                <a:solidFill>
                  <a:schemeClr val="tx2"/>
                </a:solidFill>
              </a:rPr>
              <a:t>derivata</a:t>
            </a:r>
            <a:r>
              <a:rPr lang="en-US" sz="2600" dirty="0">
                <a:solidFill>
                  <a:schemeClr val="tx2"/>
                </a:solidFill>
              </a:rPr>
              <a:t> </a:t>
            </a:r>
            <a:r>
              <a:rPr lang="en-US" sz="2600" dirty="0" err="1">
                <a:solidFill>
                  <a:schemeClr val="tx2"/>
                </a:solidFill>
              </a:rPr>
              <a:t>dalla</a:t>
            </a:r>
            <a:r>
              <a:rPr lang="en-US" sz="2600" dirty="0">
                <a:solidFill>
                  <a:schemeClr val="tx2"/>
                </a:solidFill>
              </a:rPr>
              <a:t> RM ha </a:t>
            </a:r>
            <a:r>
              <a:rPr lang="en-US" sz="2600" dirty="0" err="1">
                <a:solidFill>
                  <a:schemeClr val="tx2"/>
                </a:solidFill>
              </a:rPr>
              <a:t>mostrato</a:t>
            </a:r>
            <a:r>
              <a:rPr lang="en-US" sz="2600" dirty="0">
                <a:solidFill>
                  <a:schemeClr val="tx2"/>
                </a:solidFill>
              </a:rPr>
              <a:t> una </a:t>
            </a:r>
            <a:r>
              <a:rPr lang="en-US" sz="2600" dirty="0" err="1">
                <a:solidFill>
                  <a:schemeClr val="tx2"/>
                </a:solidFill>
              </a:rPr>
              <a:t>correlazione</a:t>
            </a:r>
            <a:r>
              <a:rPr lang="en-US" sz="2600" dirty="0">
                <a:solidFill>
                  <a:schemeClr val="tx2"/>
                </a:solidFill>
              </a:rPr>
              <a:t> </a:t>
            </a:r>
            <a:r>
              <a:rPr lang="en-US" sz="2600" dirty="0" err="1">
                <a:solidFill>
                  <a:schemeClr val="tx2"/>
                </a:solidFill>
              </a:rPr>
              <a:t>significativa</a:t>
            </a:r>
            <a:r>
              <a:rPr lang="en-US" sz="2600" dirty="0">
                <a:solidFill>
                  <a:schemeClr val="tx2"/>
                </a:solidFill>
              </a:rPr>
              <a:t> con la TSBL </a:t>
            </a:r>
            <a:r>
              <a:rPr lang="en-US" sz="2600" dirty="0" err="1">
                <a:solidFill>
                  <a:schemeClr val="tx2"/>
                </a:solidFill>
              </a:rPr>
              <a:t>intraoperatoria</a:t>
            </a:r>
            <a:r>
              <a:rPr lang="en-US" sz="2600" dirty="0">
                <a:solidFill>
                  <a:schemeClr val="tx2"/>
                </a:solidFill>
              </a:rPr>
              <a:t>.</a:t>
            </a:r>
            <a:r>
              <a:rPr lang="it-IT" sz="3500" dirty="0">
                <a:solidFill>
                  <a:schemeClr val="tx2"/>
                </a:solidFill>
              </a:rPr>
              <a:t> </a:t>
            </a:r>
          </a:p>
          <a:p>
            <a:pPr marL="457200" indent="-457200">
              <a:buFont typeface="Wingdings" pitchFamily="2" charset="2"/>
              <a:buChar char="Ø"/>
            </a:pPr>
            <a:r>
              <a:rPr lang="en-US" sz="2600" dirty="0" err="1">
                <a:solidFill>
                  <a:schemeClr val="tx2"/>
                </a:solidFill>
              </a:rPr>
              <a:t>Anche</a:t>
            </a:r>
            <a:r>
              <a:rPr lang="en-US" sz="2600" dirty="0">
                <a:solidFill>
                  <a:schemeClr val="tx2"/>
                </a:solidFill>
              </a:rPr>
              <a:t> il volume e la </a:t>
            </a:r>
            <a:r>
              <a:rPr lang="en-US" sz="2600" dirty="0" err="1">
                <a:solidFill>
                  <a:schemeClr val="tx2"/>
                </a:solidFill>
              </a:rPr>
              <a:t>lunghezza</a:t>
            </a:r>
            <a:r>
              <a:rPr lang="en-US" sz="2600" dirty="0">
                <a:solidFill>
                  <a:schemeClr val="tx2"/>
                </a:solidFill>
              </a:rPr>
              <a:t> </a:t>
            </a:r>
            <a:r>
              <a:rPr lang="en-US" sz="2600" dirty="0" err="1">
                <a:solidFill>
                  <a:schemeClr val="tx2"/>
                </a:solidFill>
              </a:rPr>
              <a:t>derivati</a:t>
            </a:r>
            <a:r>
              <a:rPr lang="en-US" sz="2600" dirty="0">
                <a:solidFill>
                  <a:schemeClr val="tx2"/>
                </a:solidFill>
              </a:rPr>
              <a:t> </a:t>
            </a:r>
            <a:r>
              <a:rPr lang="en-US" sz="2600" dirty="0" err="1">
                <a:solidFill>
                  <a:schemeClr val="tx2"/>
                </a:solidFill>
              </a:rPr>
              <a:t>dalla</a:t>
            </a:r>
            <a:r>
              <a:rPr lang="en-US" sz="2600" dirty="0">
                <a:solidFill>
                  <a:schemeClr val="tx2"/>
                </a:solidFill>
              </a:rPr>
              <a:t> TC </a:t>
            </a:r>
            <a:r>
              <a:rPr lang="en-US" sz="2600" dirty="0" err="1">
                <a:solidFill>
                  <a:schemeClr val="tx2"/>
                </a:solidFill>
              </a:rPr>
              <a:t>hanno</a:t>
            </a:r>
            <a:r>
              <a:rPr lang="en-US" sz="2600" dirty="0">
                <a:solidFill>
                  <a:schemeClr val="tx2"/>
                </a:solidFill>
              </a:rPr>
              <a:t> </a:t>
            </a:r>
            <a:r>
              <a:rPr lang="en-US" sz="2600" dirty="0" err="1">
                <a:solidFill>
                  <a:schemeClr val="tx2"/>
                </a:solidFill>
              </a:rPr>
              <a:t>mostrato</a:t>
            </a:r>
            <a:r>
              <a:rPr lang="en-US" sz="2600" dirty="0">
                <a:solidFill>
                  <a:schemeClr val="tx2"/>
                </a:solidFill>
              </a:rPr>
              <a:t> </a:t>
            </a:r>
            <a:r>
              <a:rPr lang="en-US" sz="2600" dirty="0" err="1">
                <a:solidFill>
                  <a:schemeClr val="tx2"/>
                </a:solidFill>
              </a:rPr>
              <a:t>correlazioni</a:t>
            </a:r>
            <a:r>
              <a:rPr lang="en-US" sz="2600" dirty="0">
                <a:solidFill>
                  <a:schemeClr val="tx2"/>
                </a:solidFill>
              </a:rPr>
              <a:t> significative con la TSBL </a:t>
            </a:r>
            <a:r>
              <a:rPr lang="en-US" sz="2600" dirty="0" err="1">
                <a:solidFill>
                  <a:schemeClr val="tx2"/>
                </a:solidFill>
              </a:rPr>
              <a:t>intraoperatoria</a:t>
            </a:r>
            <a:r>
              <a:rPr lang="en-US" dirty="0">
                <a:solidFill>
                  <a:schemeClr val="tx2"/>
                </a:solidFill>
              </a:rPr>
              <a:t>.</a:t>
            </a:r>
            <a:r>
              <a:rPr lang="it-IT" sz="2400" dirty="0">
                <a:solidFill>
                  <a:schemeClr val="tx2"/>
                </a:solidFill>
              </a:rPr>
              <a:t> </a:t>
            </a:r>
            <a:endParaRPr lang="en-US" sz="2400" dirty="0">
              <a:solidFill>
                <a:schemeClr val="tx2"/>
              </a:solidFill>
              <a:highlight>
                <a:srgbClr val="00FFFF"/>
              </a:highlight>
            </a:endParaRPr>
          </a:p>
        </p:txBody>
      </p:sp>
      <p:sp>
        <p:nvSpPr>
          <p:cNvPr id="7" name="CasellaDiTesto 6">
            <a:extLst>
              <a:ext uri="{FF2B5EF4-FFF2-40B4-BE49-F238E27FC236}">
                <a16:creationId xmlns:a16="http://schemas.microsoft.com/office/drawing/2014/main" id="{1408EDB7-80DA-0EE0-B5E7-03290968C863}"/>
              </a:ext>
            </a:extLst>
          </p:cNvPr>
          <p:cNvSpPr txBox="1"/>
          <p:nvPr/>
        </p:nvSpPr>
        <p:spPr>
          <a:xfrm>
            <a:off x="769258" y="6103282"/>
            <a:ext cx="5326742" cy="600164"/>
          </a:xfrm>
          <a:prstGeom prst="rect">
            <a:avLst/>
          </a:prstGeom>
          <a:noFill/>
        </p:spPr>
        <p:txBody>
          <a:bodyPr wrap="square" rtlCol="0">
            <a:spAutoFit/>
          </a:bodyPr>
          <a:lstStyle/>
          <a:p>
            <a:r>
              <a:rPr lang="it-IT" sz="1100" dirty="0">
                <a:latin typeface="Montserrat" pitchFamily="2" charset="77"/>
              </a:rPr>
              <a:t>1. M. V. Mascolini et al., «A </a:t>
            </a:r>
            <a:r>
              <a:rPr lang="it-IT" sz="1100" dirty="0" err="1">
                <a:latin typeface="Montserrat" pitchFamily="2" charset="77"/>
              </a:rPr>
              <a:t>comprehensive</a:t>
            </a:r>
            <a:r>
              <a:rPr lang="it-IT" sz="1100" dirty="0">
                <a:latin typeface="Montserrat" pitchFamily="2" charset="77"/>
              </a:rPr>
              <a:t> review of small </a:t>
            </a:r>
            <a:r>
              <a:rPr lang="it-IT" sz="1100" dirty="0" err="1">
                <a:latin typeface="Montserrat" pitchFamily="2" charset="77"/>
              </a:rPr>
              <a:t>bowel</a:t>
            </a:r>
            <a:r>
              <a:rPr lang="it-IT" sz="1100" dirty="0">
                <a:latin typeface="Montserrat" pitchFamily="2" charset="77"/>
              </a:rPr>
              <a:t> </a:t>
            </a:r>
            <a:r>
              <a:rPr lang="it-IT" sz="1100" dirty="0" err="1">
                <a:latin typeface="Montserrat" pitchFamily="2" charset="77"/>
              </a:rPr>
              <a:t>length</a:t>
            </a:r>
            <a:r>
              <a:rPr lang="it-IT" sz="1100" dirty="0">
                <a:latin typeface="Montserrat" pitchFamily="2" charset="77"/>
              </a:rPr>
              <a:t> </a:t>
            </a:r>
            <a:r>
              <a:rPr lang="it-IT" sz="1100" dirty="0" err="1">
                <a:latin typeface="Montserrat" pitchFamily="2" charset="77"/>
              </a:rPr>
              <a:t>measurement</a:t>
            </a:r>
            <a:r>
              <a:rPr lang="it-IT" sz="1100" dirty="0">
                <a:latin typeface="Montserrat" pitchFamily="2" charset="77"/>
              </a:rPr>
              <a:t>: </a:t>
            </a:r>
            <a:r>
              <a:rPr lang="it-IT" sz="1100" dirty="0" err="1">
                <a:latin typeface="Montserrat" pitchFamily="2" charset="77"/>
              </a:rPr>
              <a:t>methodological</a:t>
            </a:r>
            <a:r>
              <a:rPr lang="it-IT" sz="1100" dirty="0">
                <a:latin typeface="Montserrat" pitchFamily="2" charset="77"/>
              </a:rPr>
              <a:t> challenges and </a:t>
            </a:r>
            <a:r>
              <a:rPr lang="it-IT" sz="1100" dirty="0" err="1">
                <a:latin typeface="Montserrat" pitchFamily="2" charset="77"/>
              </a:rPr>
              <a:t>variability</a:t>
            </a:r>
            <a:r>
              <a:rPr lang="it-IT" sz="1100" dirty="0">
                <a:latin typeface="Montserrat" pitchFamily="2" charset="77"/>
              </a:rPr>
              <a:t> </a:t>
            </a:r>
            <a:r>
              <a:rPr lang="it-IT" sz="1100" dirty="0" err="1">
                <a:latin typeface="Montserrat" pitchFamily="2" charset="77"/>
              </a:rPr>
              <a:t>factors</a:t>
            </a:r>
            <a:r>
              <a:rPr lang="it-IT" sz="1100" dirty="0">
                <a:latin typeface="Montserrat" pitchFamily="2" charset="77"/>
              </a:rPr>
              <a:t>», </a:t>
            </a:r>
            <a:r>
              <a:rPr lang="it-IT" sz="1100" i="1" dirty="0">
                <a:latin typeface="Montserrat" pitchFamily="2" charset="77"/>
              </a:rPr>
              <a:t>Prog </a:t>
            </a:r>
            <a:r>
              <a:rPr lang="it-IT" sz="1100" i="1" dirty="0" err="1">
                <a:latin typeface="Montserrat" pitchFamily="2" charset="77"/>
              </a:rPr>
              <a:t>Biomed</a:t>
            </a:r>
            <a:r>
              <a:rPr lang="it-IT" sz="1100" i="1" dirty="0">
                <a:latin typeface="Montserrat" pitchFamily="2" charset="77"/>
              </a:rPr>
              <a:t> Eng (Bristol)</a:t>
            </a:r>
            <a:r>
              <a:rPr lang="it-IT" sz="1100" dirty="0">
                <a:latin typeface="Montserrat" pitchFamily="2" charset="77"/>
              </a:rPr>
              <a:t>, 2025</a:t>
            </a:r>
          </a:p>
        </p:txBody>
      </p:sp>
      <p:sp>
        <p:nvSpPr>
          <p:cNvPr id="17" name="CasellaDiTesto 16">
            <a:extLst>
              <a:ext uri="{FF2B5EF4-FFF2-40B4-BE49-F238E27FC236}">
                <a16:creationId xmlns:a16="http://schemas.microsoft.com/office/drawing/2014/main" id="{461B4608-2743-1B8F-0313-094BF5705AF8}"/>
              </a:ext>
            </a:extLst>
          </p:cNvPr>
          <p:cNvSpPr txBox="1"/>
          <p:nvPr/>
        </p:nvSpPr>
        <p:spPr>
          <a:xfrm>
            <a:off x="6436469" y="6197206"/>
            <a:ext cx="5326742" cy="553998"/>
          </a:xfrm>
          <a:prstGeom prst="rect">
            <a:avLst/>
          </a:prstGeom>
          <a:noFill/>
        </p:spPr>
        <p:txBody>
          <a:bodyPr wrap="square">
            <a:spAutoFit/>
          </a:bodyPr>
          <a:lstStyle/>
          <a:p>
            <a:pPr lvl="0" algn="just">
              <a:tabLst>
                <a:tab pos="228600" algn="l"/>
              </a:tabLst>
            </a:pPr>
            <a:r>
              <a:rPr lang="en-GB" sz="1000" dirty="0">
                <a:effectLst/>
                <a:latin typeface="Montserrat" pitchFamily="2" charset="77"/>
                <a:ea typeface="Times New Roman" panose="02020603050405020304" pitchFamily="18" charset="0"/>
              </a:rPr>
              <a:t>2. L. Marie </a:t>
            </a:r>
            <a:r>
              <a:rPr lang="en-GB" sz="1000" i="1" dirty="0">
                <a:effectLst/>
                <a:latin typeface="Montserrat" pitchFamily="2" charset="77"/>
                <a:ea typeface="Times New Roman" panose="02020603050405020304" pitchFamily="18" charset="0"/>
              </a:rPr>
              <a:t>et al</a:t>
            </a:r>
            <a:r>
              <a:rPr lang="en-GB" sz="1000" dirty="0">
                <a:effectLst/>
                <a:latin typeface="Montserrat" pitchFamily="2" charset="77"/>
                <a:ea typeface="Times New Roman" panose="02020603050405020304" pitchFamily="18" charset="0"/>
              </a:rPr>
              <a:t>., “Preoperative Prediction of Small Bowel Length Using CT Scan and </a:t>
            </a:r>
            <a:r>
              <a:rPr lang="en-GB" sz="1000" dirty="0" err="1">
                <a:effectLst/>
                <a:latin typeface="Montserrat" pitchFamily="2" charset="77"/>
                <a:ea typeface="Times New Roman" panose="02020603050405020304" pitchFamily="18" charset="0"/>
              </a:rPr>
              <a:t>Tridimensional</a:t>
            </a:r>
            <a:r>
              <a:rPr lang="en-GB" sz="1000" dirty="0">
                <a:effectLst/>
                <a:latin typeface="Montserrat" pitchFamily="2" charset="77"/>
                <a:ea typeface="Times New Roman" panose="02020603050405020304" pitchFamily="18" charset="0"/>
              </a:rPr>
              <a:t> Reconstructions: a New Tool in Bariatric Surgery?,” </a:t>
            </a:r>
            <a:r>
              <a:rPr lang="en-GB" sz="1000" i="1" dirty="0" err="1">
                <a:effectLst/>
                <a:latin typeface="Montserrat" pitchFamily="2" charset="77"/>
                <a:ea typeface="Times New Roman" panose="02020603050405020304" pitchFamily="18" charset="0"/>
              </a:rPr>
              <a:t>Obes</a:t>
            </a:r>
            <a:r>
              <a:rPr lang="en-GB" sz="1000" i="1" dirty="0">
                <a:effectLst/>
                <a:latin typeface="Montserrat" pitchFamily="2" charset="77"/>
                <a:ea typeface="Times New Roman" panose="02020603050405020304" pitchFamily="18" charset="0"/>
              </a:rPr>
              <a:t>. Surg</a:t>
            </a:r>
            <a:r>
              <a:rPr lang="en-GB" sz="1000" dirty="0">
                <a:effectLst/>
                <a:latin typeface="Montserrat" pitchFamily="2" charset="77"/>
                <a:ea typeface="Times New Roman" panose="02020603050405020304" pitchFamily="18" charset="0"/>
              </a:rPr>
              <a:t>., vol. 28, pp. 1217–1224, 2018</a:t>
            </a:r>
            <a:endParaRPr lang="it-IT" sz="1000" dirty="0">
              <a:effectLst/>
              <a:latin typeface="Montserrat" pitchFamily="2" charset="77"/>
              <a:ea typeface="Times New Roman" panose="02020603050405020304" pitchFamily="18" charset="0"/>
            </a:endParaRPr>
          </a:p>
        </p:txBody>
      </p:sp>
      <p:sp>
        <p:nvSpPr>
          <p:cNvPr id="22" name="Rounded Rectangle 9">
            <a:extLst>
              <a:ext uri="{FF2B5EF4-FFF2-40B4-BE49-F238E27FC236}">
                <a16:creationId xmlns:a16="http://schemas.microsoft.com/office/drawing/2014/main" id="{D2D7F0A9-171F-61F7-BCE7-DD1FC19DF162}"/>
              </a:ext>
            </a:extLst>
          </p:cNvPr>
          <p:cNvSpPr/>
          <p:nvPr/>
        </p:nvSpPr>
        <p:spPr>
          <a:xfrm>
            <a:off x="3432629" y="990434"/>
            <a:ext cx="2567359" cy="1576945"/>
          </a:xfrm>
          <a:prstGeom prst="roundRect">
            <a:avLst/>
          </a:prstGeom>
          <a:solidFill>
            <a:schemeClr val="accent5">
              <a:lumMod val="20000"/>
              <a:lumOff val="80000"/>
            </a:schemeClr>
          </a:solidFill>
          <a:ln w="12700">
            <a:solidFill>
              <a:schemeClr val="accent5">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solidFill>
                  <a:schemeClr val="tx2"/>
                </a:solidFill>
                <a:latin typeface="Montserrat" pitchFamily="2" charset="77"/>
                <a:cs typeface="Calibri" panose="020F0502020204030204" pitchFamily="34" charset="0"/>
              </a:rPr>
              <a:t>77,55%</a:t>
            </a:r>
          </a:p>
          <a:p>
            <a:pPr algn="ctr"/>
            <a:r>
              <a:rPr lang="en-US" dirty="0" err="1">
                <a:solidFill>
                  <a:schemeClr val="tx2"/>
                </a:solidFill>
                <a:latin typeface="Montserrat" pitchFamily="2" charset="77"/>
                <a:cs typeface="Calibri" panose="020F0502020204030204" pitchFamily="34" charset="0"/>
              </a:rPr>
              <a:t>Concordanza</a:t>
            </a:r>
            <a:r>
              <a:rPr lang="en-US" dirty="0">
                <a:solidFill>
                  <a:schemeClr val="tx2"/>
                </a:solidFill>
                <a:latin typeface="Montserrat" pitchFamily="2" charset="77"/>
                <a:cs typeface="Calibri" panose="020F0502020204030204" pitchFamily="34" charset="0"/>
              </a:rPr>
              <a:t> </a:t>
            </a:r>
            <a:r>
              <a:rPr lang="en-US" dirty="0" err="1">
                <a:solidFill>
                  <a:schemeClr val="tx2"/>
                </a:solidFill>
                <a:latin typeface="Montserrat" pitchFamily="2" charset="77"/>
                <a:cs typeface="Calibri" panose="020F0502020204030204" pitchFamily="34" charset="0"/>
              </a:rPr>
              <a:t>tra</a:t>
            </a:r>
            <a:r>
              <a:rPr lang="en-US" dirty="0">
                <a:solidFill>
                  <a:schemeClr val="tx2"/>
                </a:solidFill>
                <a:latin typeface="Montserrat" pitchFamily="2" charset="77"/>
                <a:cs typeface="Calibri" panose="020F0502020204030204" pitchFamily="34" charset="0"/>
              </a:rPr>
              <a:t> misurazione </a:t>
            </a:r>
            <a:r>
              <a:rPr lang="en-US" dirty="0" err="1">
                <a:solidFill>
                  <a:schemeClr val="tx2"/>
                </a:solidFill>
                <a:latin typeface="Montserrat" pitchFamily="2" charset="77"/>
                <a:cs typeface="Calibri" panose="020F0502020204030204" pitchFamily="34" charset="0"/>
              </a:rPr>
              <a:t>intraop</a:t>
            </a:r>
            <a:r>
              <a:rPr lang="en-US" dirty="0">
                <a:solidFill>
                  <a:schemeClr val="tx2"/>
                </a:solidFill>
                <a:latin typeface="Montserrat" pitchFamily="2" charset="77"/>
                <a:cs typeface="Calibri" panose="020F0502020204030204" pitchFamily="34" charset="0"/>
              </a:rPr>
              <a:t> e </a:t>
            </a:r>
            <a:r>
              <a:rPr lang="en-US" dirty="0" err="1">
                <a:solidFill>
                  <a:schemeClr val="tx2"/>
                </a:solidFill>
                <a:latin typeface="Montserrat" pitchFamily="2" charset="77"/>
                <a:cs typeface="Calibri" panose="020F0502020204030204" pitchFamily="34" charset="0"/>
              </a:rPr>
              <a:t>nuova</a:t>
            </a:r>
            <a:r>
              <a:rPr lang="en-US" dirty="0">
                <a:solidFill>
                  <a:schemeClr val="tx2"/>
                </a:solidFill>
                <a:latin typeface="Montserrat" pitchFamily="2" charset="77"/>
                <a:cs typeface="Calibri" panose="020F0502020204030204" pitchFamily="34" charset="0"/>
              </a:rPr>
              <a:t> formula</a:t>
            </a:r>
          </a:p>
        </p:txBody>
      </p:sp>
      <p:sp>
        <p:nvSpPr>
          <p:cNvPr id="23" name="Rounded Rectangle 9">
            <a:extLst>
              <a:ext uri="{FF2B5EF4-FFF2-40B4-BE49-F238E27FC236}">
                <a16:creationId xmlns:a16="http://schemas.microsoft.com/office/drawing/2014/main" id="{ECDD6511-14EF-BDBC-652D-639479407BDB}"/>
              </a:ext>
            </a:extLst>
          </p:cNvPr>
          <p:cNvSpPr/>
          <p:nvPr/>
        </p:nvSpPr>
        <p:spPr>
          <a:xfrm>
            <a:off x="7215063" y="964217"/>
            <a:ext cx="2567359" cy="1629377"/>
          </a:xfrm>
          <a:prstGeom prst="roundRect">
            <a:avLst/>
          </a:prstGeom>
          <a:solidFill>
            <a:schemeClr val="accent5">
              <a:lumMod val="20000"/>
              <a:lumOff val="80000"/>
            </a:schemeClr>
          </a:solidFill>
          <a:ln w="12700">
            <a:solidFill>
              <a:schemeClr val="accent5">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solidFill>
                  <a:schemeClr val="tx2"/>
                </a:solidFill>
                <a:latin typeface="Montserrat" pitchFamily="2" charset="77"/>
                <a:cs typeface="Calibri" panose="020F0502020204030204" pitchFamily="34" charset="0"/>
              </a:rPr>
              <a:t>79,03% </a:t>
            </a:r>
          </a:p>
          <a:p>
            <a:pPr algn="ctr"/>
            <a:r>
              <a:rPr lang="en-US" dirty="0" err="1">
                <a:solidFill>
                  <a:schemeClr val="tx2"/>
                </a:solidFill>
                <a:latin typeface="Montserrat" pitchFamily="2" charset="77"/>
                <a:cs typeface="Calibri" panose="020F0502020204030204" pitchFamily="34" charset="0"/>
              </a:rPr>
              <a:t>Concordanza</a:t>
            </a:r>
            <a:r>
              <a:rPr lang="en-US" dirty="0">
                <a:solidFill>
                  <a:schemeClr val="tx2"/>
                </a:solidFill>
                <a:latin typeface="Montserrat" pitchFamily="2" charset="77"/>
                <a:cs typeface="Calibri" panose="020F0502020204030204" pitchFamily="34" charset="0"/>
              </a:rPr>
              <a:t> </a:t>
            </a:r>
            <a:r>
              <a:rPr lang="en-US" dirty="0" err="1">
                <a:solidFill>
                  <a:schemeClr val="tx2"/>
                </a:solidFill>
                <a:latin typeface="Montserrat" pitchFamily="2" charset="77"/>
                <a:cs typeface="Calibri" panose="020F0502020204030204" pitchFamily="34" charset="0"/>
              </a:rPr>
              <a:t>tra</a:t>
            </a:r>
            <a:r>
              <a:rPr lang="en-US" dirty="0">
                <a:solidFill>
                  <a:schemeClr val="tx2"/>
                </a:solidFill>
                <a:latin typeface="Montserrat" pitchFamily="2" charset="77"/>
                <a:cs typeface="Calibri" panose="020F0502020204030204" pitchFamily="34" charset="0"/>
              </a:rPr>
              <a:t> misurazione </a:t>
            </a:r>
            <a:r>
              <a:rPr lang="en-US" dirty="0" err="1">
                <a:solidFill>
                  <a:schemeClr val="tx2"/>
                </a:solidFill>
                <a:latin typeface="Montserrat" pitchFamily="2" charset="77"/>
                <a:cs typeface="Calibri" panose="020F0502020204030204" pitchFamily="34" charset="0"/>
              </a:rPr>
              <a:t>intraop</a:t>
            </a:r>
            <a:r>
              <a:rPr lang="en-US" dirty="0">
                <a:solidFill>
                  <a:schemeClr val="tx2"/>
                </a:solidFill>
                <a:latin typeface="Montserrat" pitchFamily="2" charset="77"/>
                <a:cs typeface="Calibri" panose="020F0502020204030204" pitchFamily="34" charset="0"/>
              </a:rPr>
              <a:t> e Marie et al. formula</a:t>
            </a:r>
          </a:p>
        </p:txBody>
      </p:sp>
      <p:pic>
        <p:nvPicPr>
          <p:cNvPr id="4" name="Picture 8" descr="A close-up of a logo&#10;&#10;Description automatically generated">
            <a:extLst>
              <a:ext uri="{FF2B5EF4-FFF2-40B4-BE49-F238E27FC236}">
                <a16:creationId xmlns:a16="http://schemas.microsoft.com/office/drawing/2014/main" id="{6A1B092D-92FB-638A-2838-DC2E998629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7557" y="10598"/>
            <a:ext cx="2822123" cy="84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SICOB — Science, Care, Innovation">
            <a:extLst>
              <a:ext uri="{FF2B5EF4-FFF2-40B4-BE49-F238E27FC236}">
                <a16:creationId xmlns:a16="http://schemas.microsoft.com/office/drawing/2014/main" id="{EED604EF-D8E8-859F-6073-ECAB861834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442" y="50409"/>
            <a:ext cx="1130688" cy="1130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463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348AA7-B91E-58E7-6381-C27FBC65E6D1}"/>
            </a:ext>
          </a:extLst>
        </p:cNvPr>
        <p:cNvGrpSpPr/>
        <p:nvPr/>
      </p:nvGrpSpPr>
      <p:grpSpPr>
        <a:xfrm>
          <a:off x="0" y="0"/>
          <a:ext cx="0" cy="0"/>
          <a:chOff x="0" y="0"/>
          <a:chExt cx="0" cy="0"/>
        </a:xfrm>
      </p:grpSpPr>
      <p:pic>
        <p:nvPicPr>
          <p:cNvPr id="2" name="Picture 1" descr="sicob_mosaic_vstrip.png">
            <a:extLst>
              <a:ext uri="{FF2B5EF4-FFF2-40B4-BE49-F238E27FC236}">
                <a16:creationId xmlns:a16="http://schemas.microsoft.com/office/drawing/2014/main" id="{E29F02CC-71B1-4F3D-8EBE-36D48A8EE87A}"/>
              </a:ext>
            </a:extLst>
          </p:cNvPr>
          <p:cNvPicPr>
            <a:picLocks noChangeAspect="1"/>
          </p:cNvPicPr>
          <p:nvPr/>
        </p:nvPicPr>
        <p:blipFill>
          <a:blip r:embed="rId2"/>
          <a:stretch>
            <a:fillRect/>
          </a:stretch>
        </p:blipFill>
        <p:spPr>
          <a:xfrm>
            <a:off x="0" y="0"/>
            <a:ext cx="502920" cy="6858000"/>
          </a:xfrm>
          <a:prstGeom prst="rect">
            <a:avLst/>
          </a:prstGeom>
        </p:spPr>
      </p:pic>
      <p:sp>
        <p:nvSpPr>
          <p:cNvPr id="3" name="Rectangle 2">
            <a:extLst>
              <a:ext uri="{FF2B5EF4-FFF2-40B4-BE49-F238E27FC236}">
                <a16:creationId xmlns:a16="http://schemas.microsoft.com/office/drawing/2014/main" id="{36B6EC56-6F2D-F302-3E18-8C92D2FA1C3A}"/>
              </a:ext>
            </a:extLst>
          </p:cNvPr>
          <p:cNvSpPr/>
          <p:nvPr/>
        </p:nvSpPr>
        <p:spPr>
          <a:xfrm>
            <a:off x="502920" y="0"/>
            <a:ext cx="45720"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 name="Connector 4">
            <a:extLst>
              <a:ext uri="{FF2B5EF4-FFF2-40B4-BE49-F238E27FC236}">
                <a16:creationId xmlns:a16="http://schemas.microsoft.com/office/drawing/2014/main" id="{8077468E-6D9E-83DA-7E0F-7110E2C1E448}"/>
              </a:ext>
            </a:extLst>
          </p:cNvPr>
          <p:cNvCxnSpPr/>
          <p:nvPr/>
        </p:nvCxnSpPr>
        <p:spPr>
          <a:xfrm>
            <a:off x="1383431" y="5984012"/>
            <a:ext cx="9848088" cy="0"/>
          </a:xfrm>
          <a:prstGeom prst="line">
            <a:avLst/>
          </a:prstGeom>
          <a:ln w="9525">
            <a:solidFill>
              <a:srgbClr val="A6D6D3"/>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ED3C8FA-55CE-0E9B-AE11-1063CCCAF573}"/>
              </a:ext>
            </a:extLst>
          </p:cNvPr>
          <p:cNvSpPr txBox="1"/>
          <p:nvPr/>
        </p:nvSpPr>
        <p:spPr>
          <a:xfrm>
            <a:off x="5570862" y="106796"/>
            <a:ext cx="2559877" cy="590931"/>
          </a:xfrm>
          <a:prstGeom prst="rect">
            <a:avLst/>
          </a:prstGeom>
          <a:noFill/>
        </p:spPr>
        <p:txBody>
          <a:bodyPr wrap="square" lIns="36576" tIns="18288" rIns="36576" bIns="18288" anchor="t">
            <a:spAutoFit/>
          </a:bodyPr>
          <a:lstStyle/>
          <a:p>
            <a:pPr algn="l"/>
            <a:r>
              <a:rPr lang="it-IT" sz="3600" b="1" dirty="0">
                <a:solidFill>
                  <a:srgbClr val="334674"/>
                </a:solidFill>
                <a:latin typeface="Aptos"/>
              </a:rPr>
              <a:t>RISULTATI</a:t>
            </a:r>
            <a:endParaRPr sz="2500" b="1" dirty="0">
              <a:solidFill>
                <a:srgbClr val="334674"/>
              </a:solidFill>
              <a:latin typeface="Aptos"/>
            </a:endParaRPr>
          </a:p>
        </p:txBody>
      </p:sp>
      <p:cxnSp>
        <p:nvCxnSpPr>
          <p:cNvPr id="9" name="Connector 8">
            <a:extLst>
              <a:ext uri="{FF2B5EF4-FFF2-40B4-BE49-F238E27FC236}">
                <a16:creationId xmlns:a16="http://schemas.microsoft.com/office/drawing/2014/main" id="{596E916D-1B19-84BE-2E2B-C8FA0C607555}"/>
              </a:ext>
            </a:extLst>
          </p:cNvPr>
          <p:cNvCxnSpPr/>
          <p:nvPr/>
        </p:nvCxnSpPr>
        <p:spPr>
          <a:xfrm>
            <a:off x="3908455" y="777240"/>
            <a:ext cx="4590288" cy="0"/>
          </a:xfrm>
          <a:prstGeom prst="line">
            <a:avLst/>
          </a:prstGeom>
          <a:ln w="25400">
            <a:solidFill>
              <a:srgbClr val="A6D6D3"/>
            </a:solidFill>
          </a:ln>
        </p:spPr>
        <p:style>
          <a:lnRef idx="2">
            <a:schemeClr val="accent1"/>
          </a:lnRef>
          <a:fillRef idx="0">
            <a:schemeClr val="accent1"/>
          </a:fillRef>
          <a:effectRef idx="1">
            <a:schemeClr val="accent1"/>
          </a:effectRef>
          <a:fontRef idx="minor">
            <a:schemeClr val="tx1"/>
          </a:fontRef>
        </p:style>
      </p:cxnSp>
      <p:sp>
        <p:nvSpPr>
          <p:cNvPr id="15" name="Text 23">
            <a:extLst>
              <a:ext uri="{FF2B5EF4-FFF2-40B4-BE49-F238E27FC236}">
                <a16:creationId xmlns:a16="http://schemas.microsoft.com/office/drawing/2014/main" id="{A7C2537F-E1B2-F6C4-FE0F-56E891993673}"/>
              </a:ext>
            </a:extLst>
          </p:cNvPr>
          <p:cNvSpPr/>
          <p:nvPr/>
        </p:nvSpPr>
        <p:spPr>
          <a:xfrm>
            <a:off x="909323" y="5120161"/>
            <a:ext cx="10779757" cy="1429242"/>
          </a:xfrm>
          <a:prstGeom prst="rect">
            <a:avLst/>
          </a:prstGeom>
          <a:noFill/>
          <a:ln/>
        </p:spPr>
        <p:txBody>
          <a:bodyPr wrap="square" lIns="381" tIns="381" rIns="381" bIns="381" rtlCol="0" anchor="t">
            <a:normAutofit/>
          </a:bodyPr>
          <a:lstStyle/>
          <a:p>
            <a:pPr algn="ctr"/>
            <a:r>
              <a:rPr lang="en-US" sz="2600" dirty="0" err="1">
                <a:solidFill>
                  <a:schemeClr val="tx2"/>
                </a:solidFill>
                <a:highlight>
                  <a:srgbClr val="00FFFF"/>
                </a:highlight>
              </a:rPr>
              <a:t>Sovrapposizione</a:t>
            </a:r>
            <a:r>
              <a:rPr lang="en-US" sz="2600" dirty="0">
                <a:solidFill>
                  <a:schemeClr val="tx2"/>
                </a:solidFill>
                <a:highlight>
                  <a:srgbClr val="00FFFF"/>
                </a:highlight>
              </a:rPr>
              <a:t> </a:t>
            </a:r>
            <a:r>
              <a:rPr lang="en-US" sz="2600" dirty="0" err="1">
                <a:solidFill>
                  <a:schemeClr val="tx2"/>
                </a:solidFill>
                <a:highlight>
                  <a:srgbClr val="00FFFF"/>
                </a:highlight>
              </a:rPr>
              <a:t>promettente</a:t>
            </a:r>
            <a:r>
              <a:rPr lang="en-US" sz="2600" dirty="0">
                <a:solidFill>
                  <a:schemeClr val="tx2"/>
                </a:solidFill>
                <a:highlight>
                  <a:srgbClr val="00FFFF"/>
                </a:highlight>
              </a:rPr>
              <a:t> </a:t>
            </a:r>
            <a:r>
              <a:rPr lang="en-US" sz="2600" dirty="0" err="1">
                <a:solidFill>
                  <a:schemeClr val="tx2"/>
                </a:solidFill>
                <a:highlight>
                  <a:srgbClr val="00FFFF"/>
                </a:highlight>
              </a:rPr>
              <a:t>tra</a:t>
            </a:r>
            <a:r>
              <a:rPr lang="en-US" sz="2600" dirty="0">
                <a:solidFill>
                  <a:schemeClr val="tx2"/>
                </a:solidFill>
                <a:highlight>
                  <a:srgbClr val="00FFFF"/>
                </a:highlight>
              </a:rPr>
              <a:t> </a:t>
            </a:r>
            <a:r>
              <a:rPr lang="en-US" sz="2600" dirty="0" err="1">
                <a:solidFill>
                  <a:schemeClr val="tx2"/>
                </a:solidFill>
                <a:highlight>
                  <a:srgbClr val="00FFFF"/>
                </a:highlight>
              </a:rPr>
              <a:t>predizione</a:t>
            </a:r>
            <a:r>
              <a:rPr lang="en-US" sz="2600" dirty="0">
                <a:solidFill>
                  <a:schemeClr val="tx2"/>
                </a:solidFill>
                <a:highlight>
                  <a:srgbClr val="00FFFF"/>
                </a:highlight>
              </a:rPr>
              <a:t> </a:t>
            </a:r>
            <a:r>
              <a:rPr lang="en-US" sz="2600" dirty="0" err="1">
                <a:solidFill>
                  <a:schemeClr val="tx2"/>
                </a:solidFill>
                <a:highlight>
                  <a:srgbClr val="00FFFF"/>
                </a:highlight>
              </a:rPr>
              <a:t>automatica</a:t>
            </a:r>
            <a:r>
              <a:rPr lang="en-US" sz="2600" dirty="0">
                <a:solidFill>
                  <a:schemeClr val="tx2"/>
                </a:solidFill>
                <a:highlight>
                  <a:srgbClr val="00FFFF"/>
                </a:highlight>
              </a:rPr>
              <a:t> e </a:t>
            </a:r>
            <a:r>
              <a:rPr lang="en-US" sz="2600" dirty="0" err="1">
                <a:solidFill>
                  <a:schemeClr val="tx2"/>
                </a:solidFill>
                <a:highlight>
                  <a:srgbClr val="00FFFF"/>
                </a:highlight>
              </a:rPr>
              <a:t>segmentazione</a:t>
            </a:r>
            <a:r>
              <a:rPr lang="en-US" sz="2600" dirty="0">
                <a:solidFill>
                  <a:schemeClr val="tx2"/>
                </a:solidFill>
                <a:highlight>
                  <a:srgbClr val="00FFFF"/>
                </a:highlight>
              </a:rPr>
              <a:t> </a:t>
            </a:r>
            <a:r>
              <a:rPr lang="en-US" sz="2600" dirty="0" err="1">
                <a:solidFill>
                  <a:schemeClr val="tx2"/>
                </a:solidFill>
                <a:highlight>
                  <a:srgbClr val="00FFFF"/>
                </a:highlight>
              </a:rPr>
              <a:t>manuale</a:t>
            </a:r>
            <a:endParaRPr lang="en-US" sz="2400" dirty="0">
              <a:solidFill>
                <a:schemeClr val="tx2"/>
              </a:solidFill>
              <a:highlight>
                <a:srgbClr val="00FFFF"/>
              </a:highlight>
            </a:endParaRPr>
          </a:p>
        </p:txBody>
      </p:sp>
      <p:sp>
        <p:nvSpPr>
          <p:cNvPr id="7" name="CasellaDiTesto 6">
            <a:extLst>
              <a:ext uri="{FF2B5EF4-FFF2-40B4-BE49-F238E27FC236}">
                <a16:creationId xmlns:a16="http://schemas.microsoft.com/office/drawing/2014/main" id="{4E00F8F2-90B4-F103-3E54-67ABBDC32E1F}"/>
              </a:ext>
            </a:extLst>
          </p:cNvPr>
          <p:cNvSpPr txBox="1"/>
          <p:nvPr/>
        </p:nvSpPr>
        <p:spPr>
          <a:xfrm>
            <a:off x="769258" y="6103282"/>
            <a:ext cx="5326742" cy="600164"/>
          </a:xfrm>
          <a:prstGeom prst="rect">
            <a:avLst/>
          </a:prstGeom>
          <a:noFill/>
        </p:spPr>
        <p:txBody>
          <a:bodyPr wrap="square" rtlCol="0">
            <a:spAutoFit/>
          </a:bodyPr>
          <a:lstStyle/>
          <a:p>
            <a:r>
              <a:rPr lang="it-IT" sz="1100" dirty="0">
                <a:latin typeface="Montserrat" pitchFamily="2" charset="77"/>
              </a:rPr>
              <a:t>1. M. V. Mascolini et al., «A </a:t>
            </a:r>
            <a:r>
              <a:rPr lang="it-IT" sz="1100" dirty="0" err="1">
                <a:latin typeface="Montserrat" pitchFamily="2" charset="77"/>
              </a:rPr>
              <a:t>comprehensive</a:t>
            </a:r>
            <a:r>
              <a:rPr lang="it-IT" sz="1100" dirty="0">
                <a:latin typeface="Montserrat" pitchFamily="2" charset="77"/>
              </a:rPr>
              <a:t> review of small </a:t>
            </a:r>
            <a:r>
              <a:rPr lang="it-IT" sz="1100" dirty="0" err="1">
                <a:latin typeface="Montserrat" pitchFamily="2" charset="77"/>
              </a:rPr>
              <a:t>bowel</a:t>
            </a:r>
            <a:r>
              <a:rPr lang="it-IT" sz="1100" dirty="0">
                <a:latin typeface="Montserrat" pitchFamily="2" charset="77"/>
              </a:rPr>
              <a:t> </a:t>
            </a:r>
            <a:r>
              <a:rPr lang="it-IT" sz="1100" dirty="0" err="1">
                <a:latin typeface="Montserrat" pitchFamily="2" charset="77"/>
              </a:rPr>
              <a:t>length</a:t>
            </a:r>
            <a:r>
              <a:rPr lang="it-IT" sz="1100" dirty="0">
                <a:latin typeface="Montserrat" pitchFamily="2" charset="77"/>
              </a:rPr>
              <a:t> </a:t>
            </a:r>
            <a:r>
              <a:rPr lang="it-IT" sz="1100" dirty="0" err="1">
                <a:latin typeface="Montserrat" pitchFamily="2" charset="77"/>
              </a:rPr>
              <a:t>measurement</a:t>
            </a:r>
            <a:r>
              <a:rPr lang="it-IT" sz="1100" dirty="0">
                <a:latin typeface="Montserrat" pitchFamily="2" charset="77"/>
              </a:rPr>
              <a:t>: </a:t>
            </a:r>
            <a:r>
              <a:rPr lang="it-IT" sz="1100" dirty="0" err="1">
                <a:latin typeface="Montserrat" pitchFamily="2" charset="77"/>
              </a:rPr>
              <a:t>methodological</a:t>
            </a:r>
            <a:r>
              <a:rPr lang="it-IT" sz="1100" dirty="0">
                <a:latin typeface="Montserrat" pitchFamily="2" charset="77"/>
              </a:rPr>
              <a:t> challenges and </a:t>
            </a:r>
            <a:r>
              <a:rPr lang="it-IT" sz="1100" dirty="0" err="1">
                <a:latin typeface="Montserrat" pitchFamily="2" charset="77"/>
              </a:rPr>
              <a:t>variability</a:t>
            </a:r>
            <a:r>
              <a:rPr lang="it-IT" sz="1100" dirty="0">
                <a:latin typeface="Montserrat" pitchFamily="2" charset="77"/>
              </a:rPr>
              <a:t> </a:t>
            </a:r>
            <a:r>
              <a:rPr lang="it-IT" sz="1100" dirty="0" err="1">
                <a:latin typeface="Montserrat" pitchFamily="2" charset="77"/>
              </a:rPr>
              <a:t>factors</a:t>
            </a:r>
            <a:r>
              <a:rPr lang="it-IT" sz="1100" dirty="0">
                <a:latin typeface="Montserrat" pitchFamily="2" charset="77"/>
              </a:rPr>
              <a:t>», </a:t>
            </a:r>
            <a:r>
              <a:rPr lang="it-IT" sz="1100" i="1" dirty="0">
                <a:latin typeface="Montserrat" pitchFamily="2" charset="77"/>
              </a:rPr>
              <a:t>Prog </a:t>
            </a:r>
            <a:r>
              <a:rPr lang="it-IT" sz="1100" i="1" dirty="0" err="1">
                <a:latin typeface="Montserrat" pitchFamily="2" charset="77"/>
              </a:rPr>
              <a:t>Biomed</a:t>
            </a:r>
            <a:r>
              <a:rPr lang="it-IT" sz="1100" i="1" dirty="0">
                <a:latin typeface="Montserrat" pitchFamily="2" charset="77"/>
              </a:rPr>
              <a:t> Eng (Bristol)</a:t>
            </a:r>
            <a:r>
              <a:rPr lang="it-IT" sz="1100" dirty="0">
                <a:latin typeface="Montserrat" pitchFamily="2" charset="77"/>
              </a:rPr>
              <a:t>, 2025</a:t>
            </a:r>
          </a:p>
        </p:txBody>
      </p:sp>
      <p:sp>
        <p:nvSpPr>
          <p:cNvPr id="17" name="CasellaDiTesto 16">
            <a:extLst>
              <a:ext uri="{FF2B5EF4-FFF2-40B4-BE49-F238E27FC236}">
                <a16:creationId xmlns:a16="http://schemas.microsoft.com/office/drawing/2014/main" id="{242B3605-F3CB-7623-8156-AC5E0BA78862}"/>
              </a:ext>
            </a:extLst>
          </p:cNvPr>
          <p:cNvSpPr txBox="1"/>
          <p:nvPr/>
        </p:nvSpPr>
        <p:spPr>
          <a:xfrm>
            <a:off x="6436469" y="6197206"/>
            <a:ext cx="5326742" cy="553998"/>
          </a:xfrm>
          <a:prstGeom prst="rect">
            <a:avLst/>
          </a:prstGeom>
          <a:noFill/>
        </p:spPr>
        <p:txBody>
          <a:bodyPr wrap="square">
            <a:spAutoFit/>
          </a:bodyPr>
          <a:lstStyle/>
          <a:p>
            <a:pPr lvl="0" algn="just">
              <a:tabLst>
                <a:tab pos="228600" algn="l"/>
              </a:tabLst>
            </a:pPr>
            <a:r>
              <a:rPr lang="en-GB" sz="1000" dirty="0">
                <a:effectLst/>
                <a:latin typeface="Montserrat" pitchFamily="2" charset="77"/>
                <a:ea typeface="Times New Roman" panose="02020603050405020304" pitchFamily="18" charset="0"/>
              </a:rPr>
              <a:t>2. L. Marie </a:t>
            </a:r>
            <a:r>
              <a:rPr lang="en-GB" sz="1000" i="1" dirty="0">
                <a:effectLst/>
                <a:latin typeface="Montserrat" pitchFamily="2" charset="77"/>
                <a:ea typeface="Times New Roman" panose="02020603050405020304" pitchFamily="18" charset="0"/>
              </a:rPr>
              <a:t>et al</a:t>
            </a:r>
            <a:r>
              <a:rPr lang="en-GB" sz="1000" dirty="0">
                <a:effectLst/>
                <a:latin typeface="Montserrat" pitchFamily="2" charset="77"/>
                <a:ea typeface="Times New Roman" panose="02020603050405020304" pitchFamily="18" charset="0"/>
              </a:rPr>
              <a:t>., “Preoperative Prediction of Small Bowel Length Using CT Scan and </a:t>
            </a:r>
            <a:r>
              <a:rPr lang="en-GB" sz="1000" dirty="0" err="1">
                <a:effectLst/>
                <a:latin typeface="Montserrat" pitchFamily="2" charset="77"/>
                <a:ea typeface="Times New Roman" panose="02020603050405020304" pitchFamily="18" charset="0"/>
              </a:rPr>
              <a:t>Tridimensional</a:t>
            </a:r>
            <a:r>
              <a:rPr lang="en-GB" sz="1000" dirty="0">
                <a:effectLst/>
                <a:latin typeface="Montserrat" pitchFamily="2" charset="77"/>
                <a:ea typeface="Times New Roman" panose="02020603050405020304" pitchFamily="18" charset="0"/>
              </a:rPr>
              <a:t> Reconstructions: a New Tool in Bariatric Surgery?,” </a:t>
            </a:r>
            <a:r>
              <a:rPr lang="en-GB" sz="1000" i="1" dirty="0" err="1">
                <a:effectLst/>
                <a:latin typeface="Montserrat" pitchFamily="2" charset="77"/>
                <a:ea typeface="Times New Roman" panose="02020603050405020304" pitchFamily="18" charset="0"/>
              </a:rPr>
              <a:t>Obes</a:t>
            </a:r>
            <a:r>
              <a:rPr lang="en-GB" sz="1000" i="1" dirty="0">
                <a:effectLst/>
                <a:latin typeface="Montserrat" pitchFamily="2" charset="77"/>
                <a:ea typeface="Times New Roman" panose="02020603050405020304" pitchFamily="18" charset="0"/>
              </a:rPr>
              <a:t>. Surg</a:t>
            </a:r>
            <a:r>
              <a:rPr lang="en-GB" sz="1000" dirty="0">
                <a:effectLst/>
                <a:latin typeface="Montserrat" pitchFamily="2" charset="77"/>
                <a:ea typeface="Times New Roman" panose="02020603050405020304" pitchFamily="18" charset="0"/>
              </a:rPr>
              <a:t>., vol. 28, pp. 1217–1224, 2018</a:t>
            </a:r>
            <a:endParaRPr lang="it-IT" sz="1000" dirty="0">
              <a:effectLst/>
              <a:latin typeface="Montserrat" pitchFamily="2" charset="77"/>
              <a:ea typeface="Times New Roman" panose="02020603050405020304" pitchFamily="18" charset="0"/>
            </a:endParaRPr>
          </a:p>
        </p:txBody>
      </p:sp>
      <p:sp>
        <p:nvSpPr>
          <p:cNvPr id="11" name="Text 23">
            <a:extLst>
              <a:ext uri="{FF2B5EF4-FFF2-40B4-BE49-F238E27FC236}">
                <a16:creationId xmlns:a16="http://schemas.microsoft.com/office/drawing/2014/main" id="{E26ADCB0-2333-59AA-3407-452392C608F1}"/>
              </a:ext>
            </a:extLst>
          </p:cNvPr>
          <p:cNvSpPr/>
          <p:nvPr/>
        </p:nvSpPr>
        <p:spPr>
          <a:xfrm>
            <a:off x="748525" y="1628610"/>
            <a:ext cx="5671614" cy="3092787"/>
          </a:xfrm>
          <a:prstGeom prst="rect">
            <a:avLst/>
          </a:prstGeom>
          <a:noFill/>
          <a:ln/>
        </p:spPr>
        <p:txBody>
          <a:bodyPr wrap="square" lIns="381" tIns="381" rIns="381" bIns="381" rtlCol="0" anchor="t">
            <a:normAutofit/>
          </a:bodyPr>
          <a:lstStyle/>
          <a:p>
            <a:pPr marL="457200" indent="-457200">
              <a:buFont typeface="Wingdings" pitchFamily="2" charset="2"/>
              <a:buChar char="Ø"/>
            </a:pPr>
            <a:r>
              <a:rPr lang="en-US" sz="2600" dirty="0">
                <a:solidFill>
                  <a:schemeClr val="tx2"/>
                </a:solidFill>
              </a:rPr>
              <a:t>Training </a:t>
            </a:r>
            <a:r>
              <a:rPr lang="en-US" sz="2600" dirty="0" err="1">
                <a:solidFill>
                  <a:schemeClr val="tx2"/>
                </a:solidFill>
              </a:rPr>
              <a:t>preliminare</a:t>
            </a:r>
            <a:r>
              <a:rPr lang="en-US" sz="2600" dirty="0">
                <a:solidFill>
                  <a:schemeClr val="tx2"/>
                </a:solidFill>
              </a:rPr>
              <a:t> </a:t>
            </a:r>
            <a:r>
              <a:rPr lang="en-US" sz="2600" dirty="0" err="1">
                <a:solidFill>
                  <a:schemeClr val="tx2"/>
                </a:solidFill>
              </a:rPr>
              <a:t>su</a:t>
            </a:r>
            <a:r>
              <a:rPr lang="en-US" sz="2600" dirty="0">
                <a:solidFill>
                  <a:schemeClr val="tx2"/>
                </a:solidFill>
              </a:rPr>
              <a:t> 45 pazienti</a:t>
            </a:r>
          </a:p>
          <a:p>
            <a:endParaRPr lang="en-US" sz="2600" dirty="0">
              <a:solidFill>
                <a:schemeClr val="tx2"/>
              </a:solidFill>
            </a:endParaRPr>
          </a:p>
          <a:p>
            <a:pPr marL="457200" indent="-457200">
              <a:buFont typeface="Wingdings" pitchFamily="2" charset="2"/>
              <a:buChar char="Ø"/>
            </a:pPr>
            <a:r>
              <a:rPr lang="en-US" sz="2600" dirty="0">
                <a:solidFill>
                  <a:schemeClr val="tx2"/>
                </a:solidFill>
              </a:rPr>
              <a:t>Intersection over Union average of 78%</a:t>
            </a:r>
          </a:p>
          <a:p>
            <a:endParaRPr lang="en-US" sz="2600" dirty="0">
              <a:solidFill>
                <a:schemeClr val="tx2"/>
              </a:solidFill>
            </a:endParaRPr>
          </a:p>
          <a:p>
            <a:pPr marL="457200" indent="-457200">
              <a:buFont typeface="Wingdings" pitchFamily="2" charset="2"/>
              <a:buChar char="Ø"/>
            </a:pPr>
            <a:r>
              <a:rPr lang="en-US" sz="2600" dirty="0">
                <a:solidFill>
                  <a:schemeClr val="tx2"/>
                </a:solidFill>
              </a:rPr>
              <a:t>DICE index of 71%</a:t>
            </a:r>
            <a:endParaRPr lang="en-US" sz="2400" dirty="0">
              <a:solidFill>
                <a:schemeClr val="tx2"/>
              </a:solidFill>
            </a:endParaRPr>
          </a:p>
        </p:txBody>
      </p:sp>
      <p:graphicFrame>
        <p:nvGraphicFramePr>
          <p:cNvPr id="12" name="Tabella 11">
            <a:extLst>
              <a:ext uri="{FF2B5EF4-FFF2-40B4-BE49-F238E27FC236}">
                <a16:creationId xmlns:a16="http://schemas.microsoft.com/office/drawing/2014/main" id="{E3164B3D-DFA5-EEC5-18FB-4916DD99613F}"/>
              </a:ext>
            </a:extLst>
          </p:cNvPr>
          <p:cNvGraphicFramePr>
            <a:graphicFrameLocks noGrp="1"/>
          </p:cNvGraphicFramePr>
          <p:nvPr>
            <p:extLst>
              <p:ext uri="{D42A27DB-BD31-4B8C-83A1-F6EECF244321}">
                <p14:modId xmlns:p14="http://schemas.microsoft.com/office/powerpoint/2010/main" val="3918129377"/>
              </p:ext>
            </p:extLst>
          </p:nvPr>
        </p:nvGraphicFramePr>
        <p:xfrm>
          <a:off x="6493720" y="1007887"/>
          <a:ext cx="5543372" cy="1889760"/>
        </p:xfrm>
        <a:graphic>
          <a:graphicData uri="http://schemas.openxmlformats.org/drawingml/2006/table">
            <a:tbl>
              <a:tblPr firstRow="1" bandRow="1">
                <a:tableStyleId>{5C22544A-7EE6-4342-B048-85BDC9FD1C3A}</a:tableStyleId>
              </a:tblPr>
              <a:tblGrid>
                <a:gridCol w="692399">
                  <a:extLst>
                    <a:ext uri="{9D8B030D-6E8A-4147-A177-3AD203B41FA5}">
                      <a16:colId xmlns:a16="http://schemas.microsoft.com/office/drawing/2014/main" val="487458695"/>
                    </a:ext>
                  </a:extLst>
                </a:gridCol>
                <a:gridCol w="814149">
                  <a:extLst>
                    <a:ext uri="{9D8B030D-6E8A-4147-A177-3AD203B41FA5}">
                      <a16:colId xmlns:a16="http://schemas.microsoft.com/office/drawing/2014/main" val="4272584093"/>
                    </a:ext>
                  </a:extLst>
                </a:gridCol>
                <a:gridCol w="814149">
                  <a:extLst>
                    <a:ext uri="{9D8B030D-6E8A-4147-A177-3AD203B41FA5}">
                      <a16:colId xmlns:a16="http://schemas.microsoft.com/office/drawing/2014/main" val="3542872874"/>
                    </a:ext>
                  </a:extLst>
                </a:gridCol>
                <a:gridCol w="814149">
                  <a:extLst>
                    <a:ext uri="{9D8B030D-6E8A-4147-A177-3AD203B41FA5}">
                      <a16:colId xmlns:a16="http://schemas.microsoft.com/office/drawing/2014/main" val="3956088522"/>
                    </a:ext>
                  </a:extLst>
                </a:gridCol>
                <a:gridCol w="1204263">
                  <a:extLst>
                    <a:ext uri="{9D8B030D-6E8A-4147-A177-3AD203B41FA5}">
                      <a16:colId xmlns:a16="http://schemas.microsoft.com/office/drawing/2014/main" val="3345702952"/>
                    </a:ext>
                  </a:extLst>
                </a:gridCol>
                <a:gridCol w="1204263">
                  <a:extLst>
                    <a:ext uri="{9D8B030D-6E8A-4147-A177-3AD203B41FA5}">
                      <a16:colId xmlns:a16="http://schemas.microsoft.com/office/drawing/2014/main" val="578951203"/>
                    </a:ext>
                  </a:extLst>
                </a:gridCol>
              </a:tblGrid>
              <a:tr h="506398">
                <a:tc>
                  <a:txBody>
                    <a:bodyPr/>
                    <a:lstStyle/>
                    <a:p>
                      <a:pPr algn="ctr"/>
                      <a:endParaRPr lang="it-IT" sz="1600" dirty="0">
                        <a:solidFill>
                          <a:schemeClr val="tx1"/>
                        </a:solidFill>
                        <a:latin typeface="+mn-lt"/>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it-IT" sz="1600" b="0" dirty="0">
                          <a:solidFill>
                            <a:schemeClr val="tx1"/>
                          </a:solidFill>
                          <a:latin typeface="+mn-lt"/>
                        </a:rPr>
                        <a:t>Total small </a:t>
                      </a:r>
                      <a:r>
                        <a:rPr lang="it-IT" sz="1600" b="0" dirty="0" err="1">
                          <a:solidFill>
                            <a:schemeClr val="tx1"/>
                          </a:solidFill>
                          <a:latin typeface="+mn-lt"/>
                        </a:rPr>
                        <a:t>bowel</a:t>
                      </a:r>
                      <a:r>
                        <a:rPr lang="it-IT" sz="1600" b="0" dirty="0">
                          <a:solidFill>
                            <a:schemeClr val="tx1"/>
                          </a:solidFill>
                          <a:latin typeface="+mn-lt"/>
                        </a:rPr>
                        <a:t> </a:t>
                      </a:r>
                      <a:r>
                        <a:rPr lang="it-IT" sz="1600" b="0" dirty="0" err="1">
                          <a:solidFill>
                            <a:schemeClr val="tx1"/>
                          </a:solidFill>
                          <a:latin typeface="+mn-lt"/>
                        </a:rPr>
                        <a:t>length</a:t>
                      </a:r>
                      <a:r>
                        <a:rPr lang="it-IT" sz="1600" b="0" dirty="0">
                          <a:solidFill>
                            <a:schemeClr val="tx1"/>
                          </a:solidFill>
                          <a:latin typeface="+mn-lt"/>
                        </a:rPr>
                        <a:t>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it-IT" sz="2800" dirty="0">
                        <a:latin typeface="+mn-lt"/>
                      </a:endParaRPr>
                    </a:p>
                  </a:txBody>
                  <a:tcPr>
                    <a:lnT w="12700" cap="flat" cmpd="sng" algn="ctr">
                      <a:solidFill>
                        <a:schemeClr val="tx1"/>
                      </a:solidFill>
                      <a:prstDash val="solid"/>
                      <a:round/>
                      <a:headEnd type="none" w="med" len="med"/>
                      <a:tailEnd type="none" w="med" len="med"/>
                    </a:lnT>
                    <a:lnB w="38100" cmpd="sng">
                      <a:noFill/>
                    </a:lnB>
                    <a:solidFill>
                      <a:srgbClr val="156082"/>
                    </a:solidFill>
                  </a:tcPr>
                </a:tc>
                <a:tc hMerge="1">
                  <a:txBody>
                    <a:bodyPr/>
                    <a:lstStyle/>
                    <a:p>
                      <a:pPr algn="ctr"/>
                      <a:endParaRPr lang="it-IT" sz="2800" dirty="0">
                        <a:latin typeface="+mn-lt"/>
                      </a:endParaRPr>
                    </a:p>
                  </a:txBody>
                  <a:tcPr>
                    <a:lnL w="12700" cmpd="sng">
                      <a:noFill/>
                    </a:lnL>
                    <a:lnT w="12700" cap="flat" cmpd="sng" algn="ctr">
                      <a:solidFill>
                        <a:schemeClr val="tx1"/>
                      </a:solidFill>
                      <a:prstDash val="solid"/>
                      <a:round/>
                      <a:headEnd type="none" w="med" len="med"/>
                      <a:tailEnd type="none" w="med" len="med"/>
                    </a:lnT>
                    <a:lnB w="38100" cmpd="sng">
                      <a:noFill/>
                    </a:lnB>
                    <a:solidFill>
                      <a:srgbClr val="156082"/>
                    </a:solidFill>
                  </a:tcPr>
                </a:tc>
                <a:tc gridSpan="2">
                  <a:txBody>
                    <a:bodyPr/>
                    <a:lstStyle/>
                    <a:p>
                      <a:pPr algn="ctr"/>
                      <a:r>
                        <a:rPr lang="it-IT" sz="1600" b="0" dirty="0">
                          <a:solidFill>
                            <a:schemeClr val="tx1"/>
                          </a:solidFill>
                          <a:latin typeface="+mn-lt"/>
                        </a:rPr>
                        <a:t>Relative </a:t>
                      </a:r>
                      <a:r>
                        <a:rPr lang="it-IT" sz="1600" b="0" dirty="0" err="1">
                          <a:solidFill>
                            <a:schemeClr val="tx1"/>
                          </a:solidFill>
                          <a:latin typeface="+mn-lt"/>
                        </a:rPr>
                        <a:t>error</a:t>
                      </a:r>
                      <a:r>
                        <a:rPr lang="it-IT" sz="1600" b="0" dirty="0">
                          <a:solidFill>
                            <a:schemeClr val="tx1"/>
                          </a:solidFill>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it-IT" sz="28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6691905"/>
                  </a:ext>
                </a:extLst>
              </a:tr>
              <a:tr h="506398">
                <a:tc>
                  <a:txBody>
                    <a:bodyPr/>
                    <a:lstStyle/>
                    <a:p>
                      <a:pPr algn="ctr"/>
                      <a:r>
                        <a:rPr lang="it-IT" sz="1600" b="0" dirty="0" err="1">
                          <a:solidFill>
                            <a:schemeClr val="tx1"/>
                          </a:solidFill>
                          <a:latin typeface="Gill Sans MT" panose="020B0502020104020203" pitchFamily="34" charset="0"/>
                        </a:rPr>
                        <a:t>Patient</a:t>
                      </a:r>
                      <a:r>
                        <a:rPr lang="it-IT" sz="1600" b="0" dirty="0">
                          <a:solidFill>
                            <a:schemeClr val="tx1"/>
                          </a:solidFill>
                          <a:latin typeface="Gill Sans MT" panose="020B0502020104020203"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b="0" dirty="0">
                          <a:solidFill>
                            <a:schemeClr val="tx1"/>
                          </a:solidFill>
                          <a:latin typeface="Gill Sans MT" panose="020B0502020104020203" pitchFamily="34" charset="0"/>
                        </a:rPr>
                        <a:t>DM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E0FC"/>
                    </a:solidFill>
                  </a:tcPr>
                </a:tc>
                <a:tc>
                  <a:txBody>
                    <a:bodyPr/>
                    <a:lstStyle/>
                    <a:p>
                      <a:pPr algn="ctr"/>
                      <a:r>
                        <a:rPr lang="it-IT" sz="1600" b="0" dirty="0">
                          <a:solidFill>
                            <a:schemeClr val="tx1"/>
                          </a:solidFill>
                          <a:latin typeface="Gill Sans MT" panose="020B0502020104020203" pitchFamily="34" charset="0"/>
                        </a:rPr>
                        <a:t>IM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CA7E3"/>
                    </a:solidFill>
                  </a:tcPr>
                </a:tc>
                <a:tc>
                  <a:txBody>
                    <a:bodyPr/>
                    <a:lstStyle/>
                    <a:p>
                      <a:pPr algn="ctr"/>
                      <a:r>
                        <a:rPr lang="it-IT" sz="1600" b="0" dirty="0">
                          <a:solidFill>
                            <a:schemeClr val="tx1"/>
                          </a:solidFill>
                          <a:latin typeface="Gill Sans MT" panose="020B0502020104020203" pitchFamily="34" charset="0"/>
                        </a:rPr>
                        <a:t>IM by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61B0"/>
                    </a:solidFill>
                  </a:tcPr>
                </a:tc>
                <a:tc>
                  <a:txBody>
                    <a:bodyPr/>
                    <a:lstStyle/>
                    <a:p>
                      <a:pPr algn="ctr"/>
                      <a:r>
                        <a:rPr lang="it-IT" sz="1600" b="0" dirty="0">
                          <a:solidFill>
                            <a:schemeClr val="tx1"/>
                          </a:solidFill>
                          <a:latin typeface="Gill Sans MT" panose="020B0502020104020203" pitchFamily="34" charset="0"/>
                        </a:rPr>
                        <a:t>DM vs IM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CA7E3"/>
                    </a:solidFill>
                  </a:tcPr>
                </a:tc>
                <a:tc>
                  <a:txBody>
                    <a:bodyPr/>
                    <a:lstStyle/>
                    <a:p>
                      <a:pPr algn="ctr"/>
                      <a:r>
                        <a:rPr lang="it-IT" sz="1600" b="0" dirty="0">
                          <a:solidFill>
                            <a:schemeClr val="tx1"/>
                          </a:solidFill>
                          <a:latin typeface="Gill Sans MT" panose="020B0502020104020203" pitchFamily="34" charset="0"/>
                        </a:rPr>
                        <a:t>DM vs IM by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61B0"/>
                    </a:solidFill>
                  </a:tcPr>
                </a:tc>
                <a:extLst>
                  <a:ext uri="{0D108BD9-81ED-4DB2-BD59-A6C34878D82A}">
                    <a16:rowId xmlns:a16="http://schemas.microsoft.com/office/drawing/2014/main" val="2207800374"/>
                  </a:ext>
                </a:extLst>
              </a:tr>
              <a:tr h="319830">
                <a:tc>
                  <a:txBody>
                    <a:bodyPr/>
                    <a:lstStyle/>
                    <a:p>
                      <a:pPr algn="ctr"/>
                      <a:r>
                        <a:rPr lang="it-IT" sz="1800" dirty="0">
                          <a:latin typeface="Gill Sans MT" panose="020B0502020104020203" pitchFamily="34" charset="0"/>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it-IT" sz="1800" dirty="0">
                          <a:effectLst/>
                          <a:latin typeface="Gill Sans MT" panose="020B0502020104020203" pitchFamily="34" charset="0"/>
                          <a:ea typeface="Times New Roman" panose="02020603050405020304" pitchFamily="18" charset="0"/>
                        </a:rPr>
                        <a:t>785.00</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E0FC"/>
                    </a:solidFill>
                  </a:tcPr>
                </a:tc>
                <a:tc>
                  <a:txBody>
                    <a:bodyPr/>
                    <a:lstStyle/>
                    <a:p>
                      <a:pPr algn="ctr">
                        <a:buNone/>
                      </a:pPr>
                      <a:r>
                        <a:rPr lang="it-IT" sz="1800" dirty="0">
                          <a:effectLst/>
                          <a:latin typeface="Gill Sans MT" panose="020B0502020104020203" pitchFamily="34" charset="0"/>
                          <a:ea typeface="Times New Roman" panose="02020603050405020304" pitchFamily="18" charset="0"/>
                        </a:rPr>
                        <a:t>561.99</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CA7E3"/>
                    </a:solidFill>
                  </a:tcPr>
                </a:tc>
                <a:tc>
                  <a:txBody>
                    <a:bodyPr/>
                    <a:lstStyle/>
                    <a:p>
                      <a:pPr algn="ctr">
                        <a:buNone/>
                      </a:pPr>
                      <a:r>
                        <a:rPr lang="it-IT" sz="1800" dirty="0">
                          <a:effectLst/>
                          <a:latin typeface="Gill Sans MT" panose="020B0502020104020203" pitchFamily="34" charset="0"/>
                          <a:ea typeface="Times New Roman" panose="02020603050405020304" pitchFamily="18" charset="0"/>
                        </a:rPr>
                        <a:t>592.03</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661B0"/>
                    </a:solidFill>
                  </a:tcPr>
                </a:tc>
                <a:tc>
                  <a:txBody>
                    <a:bodyPr/>
                    <a:lstStyle/>
                    <a:p>
                      <a:pPr algn="ctr">
                        <a:buNone/>
                      </a:pPr>
                      <a:r>
                        <a:rPr lang="it-IT" sz="1800" dirty="0">
                          <a:effectLst/>
                          <a:latin typeface="Gill Sans MT" panose="020B0502020104020203" pitchFamily="34" charset="0"/>
                          <a:ea typeface="Times New Roman" panose="02020603050405020304" pitchFamily="18" charset="0"/>
                        </a:rPr>
                        <a:t>28.41</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CA7E3"/>
                    </a:solidFill>
                  </a:tcPr>
                </a:tc>
                <a:tc>
                  <a:txBody>
                    <a:bodyPr/>
                    <a:lstStyle/>
                    <a:p>
                      <a:pPr algn="ctr">
                        <a:buNone/>
                      </a:pPr>
                      <a:r>
                        <a:rPr lang="it-IT" sz="1800" dirty="0">
                          <a:effectLst/>
                          <a:latin typeface="Gill Sans MT" panose="020B0502020104020203" pitchFamily="34" charset="0"/>
                          <a:ea typeface="Times New Roman" panose="02020603050405020304" pitchFamily="18" charset="0"/>
                        </a:rPr>
                        <a:t>24.58</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661B0"/>
                    </a:solidFill>
                  </a:tcPr>
                </a:tc>
                <a:extLst>
                  <a:ext uri="{0D108BD9-81ED-4DB2-BD59-A6C34878D82A}">
                    <a16:rowId xmlns:a16="http://schemas.microsoft.com/office/drawing/2014/main" val="416927151"/>
                  </a:ext>
                </a:extLst>
              </a:tr>
              <a:tr h="319830">
                <a:tc>
                  <a:txBody>
                    <a:bodyPr/>
                    <a:lstStyle/>
                    <a:p>
                      <a:pPr algn="ctr"/>
                      <a:r>
                        <a:rPr lang="it-IT" sz="1800" dirty="0">
                          <a:latin typeface="Gill Sans MT" panose="020B0502020104020203" pitchFamily="34"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it-IT" sz="1800" dirty="0">
                          <a:effectLst/>
                          <a:latin typeface="Gill Sans MT" panose="020B0502020104020203" pitchFamily="34" charset="0"/>
                          <a:ea typeface="Times New Roman" panose="02020603050405020304" pitchFamily="18" charset="0"/>
                        </a:rPr>
                        <a:t>620.00</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E0FC"/>
                    </a:solidFill>
                  </a:tcPr>
                </a:tc>
                <a:tc>
                  <a:txBody>
                    <a:bodyPr/>
                    <a:lstStyle/>
                    <a:p>
                      <a:pPr algn="ctr">
                        <a:buNone/>
                      </a:pPr>
                      <a:r>
                        <a:rPr lang="it-IT" sz="1800" dirty="0">
                          <a:effectLst/>
                          <a:latin typeface="Gill Sans MT" panose="020B0502020104020203" pitchFamily="34" charset="0"/>
                          <a:ea typeface="Times New Roman" panose="02020603050405020304" pitchFamily="18" charset="0"/>
                        </a:rPr>
                        <a:t>578.67</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CA7E3"/>
                    </a:solidFill>
                  </a:tcPr>
                </a:tc>
                <a:tc>
                  <a:txBody>
                    <a:bodyPr/>
                    <a:lstStyle/>
                    <a:p>
                      <a:pPr algn="ctr">
                        <a:buNone/>
                      </a:pPr>
                      <a:r>
                        <a:rPr lang="it-IT" sz="1800" dirty="0">
                          <a:effectLst/>
                          <a:latin typeface="Gill Sans MT" panose="020B0502020104020203" pitchFamily="34" charset="0"/>
                          <a:ea typeface="Times New Roman" panose="02020603050405020304" pitchFamily="18" charset="0"/>
                        </a:rPr>
                        <a:t>537.95</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661B0"/>
                    </a:solidFill>
                  </a:tcPr>
                </a:tc>
                <a:tc>
                  <a:txBody>
                    <a:bodyPr/>
                    <a:lstStyle/>
                    <a:p>
                      <a:pPr algn="ctr">
                        <a:buNone/>
                      </a:pPr>
                      <a:r>
                        <a:rPr lang="it-IT" sz="1800" dirty="0">
                          <a:effectLst/>
                          <a:latin typeface="Gill Sans MT" panose="020B0502020104020203" pitchFamily="34" charset="0"/>
                          <a:ea typeface="Times New Roman" panose="02020603050405020304" pitchFamily="18" charset="0"/>
                        </a:rPr>
                        <a:t>6.67</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CA7E3"/>
                    </a:solidFill>
                  </a:tcPr>
                </a:tc>
                <a:tc>
                  <a:txBody>
                    <a:bodyPr/>
                    <a:lstStyle/>
                    <a:p>
                      <a:pPr algn="ctr">
                        <a:buNone/>
                      </a:pPr>
                      <a:r>
                        <a:rPr lang="it-IT" sz="1800" dirty="0">
                          <a:effectLst/>
                          <a:latin typeface="Gill Sans MT" panose="020B0502020104020203" pitchFamily="34" charset="0"/>
                          <a:ea typeface="Times New Roman" panose="02020603050405020304" pitchFamily="18" charset="0"/>
                        </a:rPr>
                        <a:t>13.23</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661B0"/>
                    </a:solidFill>
                  </a:tcPr>
                </a:tc>
                <a:extLst>
                  <a:ext uri="{0D108BD9-81ED-4DB2-BD59-A6C34878D82A}">
                    <a16:rowId xmlns:a16="http://schemas.microsoft.com/office/drawing/2014/main" val="1988789904"/>
                  </a:ext>
                </a:extLst>
              </a:tr>
            </a:tbl>
          </a:graphicData>
        </a:graphic>
      </p:graphicFrame>
      <p:grpSp>
        <p:nvGrpSpPr>
          <p:cNvPr id="13" name="Group 8">
            <a:extLst>
              <a:ext uri="{FF2B5EF4-FFF2-40B4-BE49-F238E27FC236}">
                <a16:creationId xmlns:a16="http://schemas.microsoft.com/office/drawing/2014/main" id="{AEB9BB44-5F8A-7502-DE15-80777B7C25BD}"/>
              </a:ext>
            </a:extLst>
          </p:cNvPr>
          <p:cNvGrpSpPr/>
          <p:nvPr/>
        </p:nvGrpSpPr>
        <p:grpSpPr>
          <a:xfrm>
            <a:off x="6320994" y="2821457"/>
            <a:ext cx="5871006" cy="2179435"/>
            <a:chOff x="1155939" y="1877683"/>
            <a:chExt cx="6538823" cy="2332007"/>
          </a:xfrm>
          <a:solidFill>
            <a:schemeClr val="bg1"/>
          </a:solidFill>
        </p:grpSpPr>
        <p:pic>
          <p:nvPicPr>
            <p:cNvPr id="14" name="Picture 5">
              <a:extLst>
                <a:ext uri="{FF2B5EF4-FFF2-40B4-BE49-F238E27FC236}">
                  <a16:creationId xmlns:a16="http://schemas.microsoft.com/office/drawing/2014/main" id="{6CEE5131-959E-EB24-F7BD-FF3762665C6D}"/>
                </a:ext>
              </a:extLst>
            </p:cNvPr>
            <p:cNvPicPr>
              <a:picLocks noChangeAspect="1"/>
            </p:cNvPicPr>
            <p:nvPr/>
          </p:nvPicPr>
          <p:blipFill>
            <a:blip r:embed="rId3"/>
            <a:srcRect l="7512" t="28176" r="7735" b="27212"/>
            <a:stretch/>
          </p:blipFill>
          <p:spPr>
            <a:xfrm>
              <a:off x="1155939" y="1915064"/>
              <a:ext cx="6538823" cy="2294626"/>
            </a:xfrm>
            <a:prstGeom prst="rect">
              <a:avLst/>
            </a:prstGeom>
            <a:grpFill/>
          </p:spPr>
        </p:pic>
        <p:sp>
          <p:nvSpPr>
            <p:cNvPr id="16" name="TextBox 6">
              <a:extLst>
                <a:ext uri="{FF2B5EF4-FFF2-40B4-BE49-F238E27FC236}">
                  <a16:creationId xmlns:a16="http://schemas.microsoft.com/office/drawing/2014/main" id="{5D38B210-D1F5-AABD-F776-7B6AFE0BD771}"/>
                </a:ext>
              </a:extLst>
            </p:cNvPr>
            <p:cNvSpPr txBox="1"/>
            <p:nvPr/>
          </p:nvSpPr>
          <p:spPr>
            <a:xfrm>
              <a:off x="3446252" y="1880558"/>
              <a:ext cx="4075981" cy="253915"/>
            </a:xfrm>
            <a:prstGeom prst="rect">
              <a:avLst/>
            </a:prstGeom>
            <a:grpFill/>
          </p:spPr>
          <p:txBody>
            <a:bodyPr wrap="square" rtlCol="0">
              <a:spAutoFit/>
            </a:bodyPr>
            <a:lstStyle/>
            <a:p>
              <a:pPr algn="ctr"/>
              <a:r>
                <a:rPr lang="en-US" sz="1600" dirty="0"/>
                <a:t>manual segmented                          prediction</a:t>
              </a:r>
            </a:p>
          </p:txBody>
        </p:sp>
        <p:sp>
          <p:nvSpPr>
            <p:cNvPr id="18" name="TextBox 7">
              <a:extLst>
                <a:ext uri="{FF2B5EF4-FFF2-40B4-BE49-F238E27FC236}">
                  <a16:creationId xmlns:a16="http://schemas.microsoft.com/office/drawing/2014/main" id="{4F0E68CE-4D36-7AE1-B05B-C0603B6EE625}"/>
                </a:ext>
              </a:extLst>
            </p:cNvPr>
            <p:cNvSpPr txBox="1"/>
            <p:nvPr/>
          </p:nvSpPr>
          <p:spPr bwMode="auto">
            <a:xfrm>
              <a:off x="1518248" y="1877683"/>
              <a:ext cx="1846053" cy="253915"/>
            </a:xfrm>
            <a:prstGeom prst="rect">
              <a:avLst/>
            </a:prstGeom>
            <a:grpFill/>
          </p:spPr>
          <p:txBody>
            <a:bodyPr wrap="square" rtlCol="0">
              <a:spAutoFit/>
            </a:bodyPr>
            <a:lstStyle/>
            <a:p>
              <a:pPr algn="ctr"/>
              <a:endParaRPr lang="en-US" sz="1600" dirty="0"/>
            </a:p>
          </p:txBody>
        </p:sp>
      </p:grpSp>
      <p:pic>
        <p:nvPicPr>
          <p:cNvPr id="4" name="Picture 8" descr="A close-up of a logo&#10;&#10;Description automatically generated">
            <a:extLst>
              <a:ext uri="{FF2B5EF4-FFF2-40B4-BE49-F238E27FC236}">
                <a16:creationId xmlns:a16="http://schemas.microsoft.com/office/drawing/2014/main" id="{AAB0B529-E2D8-151F-8195-A822747243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7557" y="10598"/>
            <a:ext cx="2822123" cy="84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SICOB — Science, Care, Innovation">
            <a:extLst>
              <a:ext uri="{FF2B5EF4-FFF2-40B4-BE49-F238E27FC236}">
                <a16:creationId xmlns:a16="http://schemas.microsoft.com/office/drawing/2014/main" id="{709A93F1-2D18-F8F7-A75A-1BCCD03BBE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885" y="106796"/>
            <a:ext cx="956417" cy="956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8674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extBox 5"/>
          <p:cNvSpPr txBox="1"/>
          <p:nvPr/>
        </p:nvSpPr>
        <p:spPr>
          <a:xfrm>
            <a:off x="10561320" y="6473952"/>
            <a:ext cx="411480" cy="201168"/>
          </a:xfrm>
          <a:prstGeom prst="rect">
            <a:avLst/>
          </a:prstGeom>
          <a:noFill/>
        </p:spPr>
        <p:txBody>
          <a:bodyPr wrap="square" lIns="36576" tIns="18288" rIns="36576" bIns="18288" anchor="t">
            <a:spAutoFit/>
          </a:bodyPr>
          <a:lstStyle/>
          <a:p>
            <a:pPr algn="r"/>
            <a:r>
              <a:rPr sz="750" b="0">
                <a:solidFill>
                  <a:srgbClr val="697588"/>
                </a:solidFill>
                <a:latin typeface="Aptos"/>
              </a:rPr>
              <a:t>7</a:t>
            </a:r>
          </a:p>
        </p:txBody>
      </p:sp>
      <p:cxnSp>
        <p:nvCxnSpPr>
          <p:cNvPr id="8" name="Connector 7"/>
          <p:cNvCxnSpPr/>
          <p:nvPr/>
        </p:nvCxnSpPr>
        <p:spPr>
          <a:xfrm>
            <a:off x="230588" y="1437197"/>
            <a:ext cx="5029200" cy="0"/>
          </a:xfrm>
          <a:prstGeom prst="line">
            <a:avLst/>
          </a:prstGeom>
          <a:ln w="27940">
            <a:solidFill>
              <a:srgbClr val="A6D6D3"/>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5769880" y="1690932"/>
            <a:ext cx="6208214" cy="4984188"/>
          </a:xfrm>
          <a:prstGeom prst="roundRect">
            <a:avLst/>
          </a:prstGeom>
          <a:solidFill>
            <a:srgbClr val="E9F6F5"/>
          </a:solidFill>
          <a:ln w="12700">
            <a:solidFill>
              <a:srgbClr val="A6D6D3"/>
            </a:solidFill>
          </a:ln>
        </p:spPr>
        <p:style>
          <a:lnRef idx="1">
            <a:schemeClr val="accent1"/>
          </a:lnRef>
          <a:fillRef idx="3">
            <a:schemeClr val="accent1"/>
          </a:fillRef>
          <a:effectRef idx="2">
            <a:schemeClr val="accent1"/>
          </a:effectRef>
          <a:fontRef idx="minor">
            <a:schemeClr val="lt1"/>
          </a:fontRef>
        </p:style>
        <p:txBody>
          <a:bodyPr rtlCol="0" anchor="ctr"/>
          <a:lstStyle/>
          <a:p>
            <a:r>
              <a:rPr lang="it-IT" sz="2000" dirty="0">
                <a:solidFill>
                  <a:schemeClr val="tx2"/>
                </a:solidFill>
              </a:rPr>
              <a:t>La stima preoperatoria della TSBL con TC e RM appare fattibile e clinicamente rilevante nei pazienti candidati a chirurgia bariatrica e metabolica.</a:t>
            </a:r>
          </a:p>
          <a:p>
            <a:endParaRPr lang="it-IT" sz="2000" dirty="0">
              <a:solidFill>
                <a:schemeClr val="tx2"/>
              </a:solidFill>
            </a:endParaRPr>
          </a:p>
          <a:p>
            <a:r>
              <a:rPr lang="it-IT" sz="2000" dirty="0">
                <a:solidFill>
                  <a:schemeClr val="tx2"/>
                </a:solidFill>
              </a:rPr>
              <a:t>Le misurazioni radiologiche possono fornire informazioni utili per la pianificazione chirurgica, e una segmentazione AI assistita può rendere il processo più veloce e meno operatore dipendente.</a:t>
            </a:r>
          </a:p>
        </p:txBody>
      </p:sp>
      <p:graphicFrame>
        <p:nvGraphicFramePr>
          <p:cNvPr id="13" name="TextBox 2">
            <a:extLst>
              <a:ext uri="{FF2B5EF4-FFF2-40B4-BE49-F238E27FC236}">
                <a16:creationId xmlns:a16="http://schemas.microsoft.com/office/drawing/2014/main" id="{53911295-EF56-62AC-6B0F-4AD99E0E724F}"/>
              </a:ext>
            </a:extLst>
          </p:cNvPr>
          <p:cNvGraphicFramePr/>
          <p:nvPr>
            <p:extLst>
              <p:ext uri="{D42A27DB-BD31-4B8C-83A1-F6EECF244321}">
                <p14:modId xmlns:p14="http://schemas.microsoft.com/office/powerpoint/2010/main" val="1790770431"/>
              </p:ext>
            </p:extLst>
          </p:nvPr>
        </p:nvGraphicFramePr>
        <p:xfrm>
          <a:off x="385721" y="2153581"/>
          <a:ext cx="4378865" cy="4442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4" name="Connector 7">
            <a:extLst>
              <a:ext uri="{FF2B5EF4-FFF2-40B4-BE49-F238E27FC236}">
                <a16:creationId xmlns:a16="http://schemas.microsoft.com/office/drawing/2014/main" id="{C64AC3D4-828C-B524-9D5B-F24BC1E7FB53}"/>
              </a:ext>
            </a:extLst>
          </p:cNvPr>
          <p:cNvCxnSpPr/>
          <p:nvPr/>
        </p:nvCxnSpPr>
        <p:spPr>
          <a:xfrm>
            <a:off x="6359387" y="1416655"/>
            <a:ext cx="5029200" cy="0"/>
          </a:xfrm>
          <a:prstGeom prst="line">
            <a:avLst/>
          </a:prstGeom>
          <a:ln w="27940">
            <a:solidFill>
              <a:srgbClr val="A6D6D3"/>
            </a:solidFill>
          </a:ln>
        </p:spPr>
        <p:style>
          <a:lnRef idx="2">
            <a:schemeClr val="accent1"/>
          </a:lnRef>
          <a:fillRef idx="0">
            <a:schemeClr val="accent1"/>
          </a:fillRef>
          <a:effectRef idx="1">
            <a:schemeClr val="accent1"/>
          </a:effectRef>
          <a:fontRef idx="minor">
            <a:schemeClr val="tx1"/>
          </a:fontRef>
        </p:style>
      </p:cxnSp>
      <p:sp>
        <p:nvSpPr>
          <p:cNvPr id="15" name="TextBox 7">
            <a:extLst>
              <a:ext uri="{FF2B5EF4-FFF2-40B4-BE49-F238E27FC236}">
                <a16:creationId xmlns:a16="http://schemas.microsoft.com/office/drawing/2014/main" id="{A262E576-B43A-6F63-834D-9D27892DEDBA}"/>
              </a:ext>
            </a:extLst>
          </p:cNvPr>
          <p:cNvSpPr txBox="1"/>
          <p:nvPr/>
        </p:nvSpPr>
        <p:spPr>
          <a:xfrm>
            <a:off x="1630681" y="701524"/>
            <a:ext cx="2559877" cy="590931"/>
          </a:xfrm>
          <a:prstGeom prst="rect">
            <a:avLst/>
          </a:prstGeom>
          <a:noFill/>
        </p:spPr>
        <p:txBody>
          <a:bodyPr wrap="square" lIns="36576" tIns="18288" rIns="36576" bIns="18288" anchor="t">
            <a:spAutoFit/>
          </a:bodyPr>
          <a:lstStyle/>
          <a:p>
            <a:pPr algn="l"/>
            <a:r>
              <a:rPr lang="it-IT" sz="3600" b="1" dirty="0">
                <a:solidFill>
                  <a:srgbClr val="334674"/>
                </a:solidFill>
                <a:latin typeface="Aptos"/>
              </a:rPr>
              <a:t>LIMITI</a:t>
            </a:r>
            <a:endParaRPr sz="2500" b="1" dirty="0">
              <a:solidFill>
                <a:srgbClr val="334674"/>
              </a:solidFill>
              <a:latin typeface="Aptos"/>
            </a:endParaRPr>
          </a:p>
        </p:txBody>
      </p:sp>
      <p:sp>
        <p:nvSpPr>
          <p:cNvPr id="16" name="TextBox 7">
            <a:extLst>
              <a:ext uri="{FF2B5EF4-FFF2-40B4-BE49-F238E27FC236}">
                <a16:creationId xmlns:a16="http://schemas.microsoft.com/office/drawing/2014/main" id="{88FB1113-FF1F-E441-1EA7-32D36005E317}"/>
              </a:ext>
            </a:extLst>
          </p:cNvPr>
          <p:cNvSpPr txBox="1"/>
          <p:nvPr/>
        </p:nvSpPr>
        <p:spPr>
          <a:xfrm>
            <a:off x="7374835" y="731489"/>
            <a:ext cx="3186485" cy="590931"/>
          </a:xfrm>
          <a:prstGeom prst="rect">
            <a:avLst/>
          </a:prstGeom>
          <a:noFill/>
        </p:spPr>
        <p:txBody>
          <a:bodyPr wrap="square" lIns="36576" tIns="18288" rIns="36576" bIns="18288" anchor="t">
            <a:spAutoFit/>
          </a:bodyPr>
          <a:lstStyle/>
          <a:p>
            <a:pPr algn="l"/>
            <a:r>
              <a:rPr lang="it-IT" sz="3600" b="1" dirty="0">
                <a:solidFill>
                  <a:srgbClr val="334674"/>
                </a:solidFill>
                <a:latin typeface="Aptos"/>
              </a:rPr>
              <a:t>CONCLUSIONI</a:t>
            </a:r>
            <a:endParaRPr sz="2500" b="1" dirty="0">
              <a:solidFill>
                <a:srgbClr val="334674"/>
              </a:solidFill>
              <a:latin typeface="Aptos"/>
            </a:endParaRPr>
          </a:p>
        </p:txBody>
      </p:sp>
      <p:pic>
        <p:nvPicPr>
          <p:cNvPr id="18" name="Immagine 17">
            <a:extLst>
              <a:ext uri="{FF2B5EF4-FFF2-40B4-BE49-F238E27FC236}">
                <a16:creationId xmlns:a16="http://schemas.microsoft.com/office/drawing/2014/main" id="{FA0FCF71-4D90-794E-E732-4F48D8494F1F}"/>
              </a:ext>
            </a:extLst>
          </p:cNvPr>
          <p:cNvPicPr>
            <a:picLocks noChangeAspect="1"/>
          </p:cNvPicPr>
          <p:nvPr/>
        </p:nvPicPr>
        <p:blipFill>
          <a:blip r:embed="rId7"/>
          <a:stretch>
            <a:fillRect/>
          </a:stretch>
        </p:blipFill>
        <p:spPr>
          <a:xfrm>
            <a:off x="-30928" y="0"/>
            <a:ext cx="12222928" cy="584200"/>
          </a:xfrm>
          <a:prstGeom prst="rect">
            <a:avLst/>
          </a:prstGeom>
        </p:spPr>
      </p:pic>
      <p:pic>
        <p:nvPicPr>
          <p:cNvPr id="2" name="Picture 8" descr="A close-up of a logo&#10;&#10;Description automatically generated">
            <a:extLst>
              <a:ext uri="{FF2B5EF4-FFF2-40B4-BE49-F238E27FC236}">
                <a16:creationId xmlns:a16="http://schemas.microsoft.com/office/drawing/2014/main" id="{DFAA01FA-B366-A4CA-FF8C-7A79678810E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20383" y="-23109"/>
            <a:ext cx="1971617" cy="590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SICOB — Science, Care, Innovation">
            <a:extLst>
              <a:ext uri="{FF2B5EF4-FFF2-40B4-BE49-F238E27FC236}">
                <a16:creationId xmlns:a16="http://schemas.microsoft.com/office/drawing/2014/main" id="{2401A4B2-B06D-672B-3819-E8B45008B9D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4625" y="750381"/>
            <a:ext cx="803413" cy="8034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1.jpeg"/>
          <p:cNvPicPr>
            <a:picLocks noChangeAspect="1"/>
          </p:cNvPicPr>
          <p:nvPr/>
        </p:nvPicPr>
        <p:blipFill>
          <a:blip r:embed="rId2"/>
          <a:stretch>
            <a:fillRect/>
          </a:stretch>
        </p:blipFill>
        <p:spPr>
          <a:xfrm>
            <a:off x="0" y="0"/>
            <a:ext cx="4791456" cy="6858000"/>
          </a:xfrm>
          <a:prstGeom prst="rect">
            <a:avLst/>
          </a:prstGeom>
        </p:spPr>
      </p:pic>
      <p:sp>
        <p:nvSpPr>
          <p:cNvPr id="3" name="Rectangle 2"/>
          <p:cNvSpPr/>
          <p:nvPr/>
        </p:nvSpPr>
        <p:spPr>
          <a:xfrm>
            <a:off x="4791456" y="0"/>
            <a:ext cx="82296" cy="6858000"/>
          </a:xfrm>
          <a:prstGeom prst="rect">
            <a:avLst/>
          </a:prstGeom>
          <a:solidFill>
            <a:srgbClr val="334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3752" y="0"/>
            <a:ext cx="54864" cy="6858000"/>
          </a:xfrm>
          <a:prstGeom prst="rect">
            <a:avLst/>
          </a:prstGeom>
          <a:solidFill>
            <a:srgbClr val="A6D6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810064" y="2534463"/>
            <a:ext cx="5471160" cy="652486"/>
          </a:xfrm>
          <a:prstGeom prst="rect">
            <a:avLst/>
          </a:prstGeom>
          <a:noFill/>
        </p:spPr>
        <p:txBody>
          <a:bodyPr wrap="square" lIns="36576" tIns="18288" rIns="36576" bIns="18288" anchor="t">
            <a:spAutoFit/>
          </a:bodyPr>
          <a:lstStyle/>
          <a:p>
            <a:pPr algn="ctr"/>
            <a:r>
              <a:rPr sz="4000" b="1" dirty="0">
                <a:solidFill>
                  <a:srgbClr val="334674"/>
                </a:solidFill>
                <a:latin typeface="Aptos"/>
              </a:rPr>
              <a:t>Grazie</a:t>
            </a:r>
            <a:r>
              <a:rPr lang="it-IT" sz="4000" b="1" dirty="0">
                <a:solidFill>
                  <a:srgbClr val="334674"/>
                </a:solidFill>
                <a:latin typeface="Aptos"/>
              </a:rPr>
              <a:t> per l’attenzione</a:t>
            </a:r>
            <a:endParaRPr sz="4000" b="1" dirty="0">
              <a:solidFill>
                <a:srgbClr val="334674"/>
              </a:solidFill>
              <a:latin typeface="Aptos"/>
            </a:endParaRPr>
          </a:p>
        </p:txBody>
      </p:sp>
      <p:pic>
        <p:nvPicPr>
          <p:cNvPr id="6" name="Picture 8" descr="A close-up of a logo&#10;&#10;Description automatically generated">
            <a:extLst>
              <a:ext uri="{FF2B5EF4-FFF2-40B4-BE49-F238E27FC236}">
                <a16:creationId xmlns:a16="http://schemas.microsoft.com/office/drawing/2014/main" id="{4AD8F3B1-99F6-F67C-2109-41E8F4500D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7557" y="10598"/>
            <a:ext cx="2822123" cy="84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SICOB — Science, Care, Innovation">
            <a:extLst>
              <a:ext uri="{FF2B5EF4-FFF2-40B4-BE49-F238E27FC236}">
                <a16:creationId xmlns:a16="http://schemas.microsoft.com/office/drawing/2014/main" id="{3803559D-C859-49AC-5254-437CDD9303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38338" y="5404338"/>
            <a:ext cx="1453662" cy="14536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5">
            <a:extLst>
              <a:ext uri="{FF2B5EF4-FFF2-40B4-BE49-F238E27FC236}">
                <a16:creationId xmlns:a16="http://schemas.microsoft.com/office/drawing/2014/main" id="{425F9008-4B2C-05C3-5213-A02CE0CAEB5A}"/>
              </a:ext>
            </a:extLst>
          </p:cNvPr>
          <p:cNvSpPr txBox="1"/>
          <p:nvPr/>
        </p:nvSpPr>
        <p:spPr>
          <a:xfrm>
            <a:off x="5124140" y="3921201"/>
            <a:ext cx="6843007" cy="2437590"/>
          </a:xfrm>
          <a:prstGeom prst="rect">
            <a:avLst/>
          </a:prstGeom>
          <a:noFill/>
        </p:spPr>
        <p:txBody>
          <a:bodyPr wrap="square" lIns="36576" tIns="18288" rIns="36576" bIns="18288" anchor="t">
            <a:spAutoFit/>
          </a:bodyPr>
          <a:lstStyle/>
          <a:p>
            <a:pPr algn="ctr"/>
            <a:r>
              <a:rPr lang="it-IT" sz="2400" b="1" dirty="0">
                <a:solidFill>
                  <a:schemeClr val="accent1"/>
                </a:solidFill>
                <a:latin typeface="Aptos"/>
              </a:rPr>
              <a:t>Relatore: Dr.ssa Beatrice De Luca</a:t>
            </a:r>
          </a:p>
          <a:p>
            <a:pPr algn="ctr"/>
            <a:endParaRPr lang="it-IT" sz="2400" b="1" dirty="0">
              <a:solidFill>
                <a:schemeClr val="accent1"/>
              </a:solidFill>
              <a:latin typeface="Aptos"/>
            </a:endParaRPr>
          </a:p>
          <a:p>
            <a:pPr algn="ctr"/>
            <a:r>
              <a:rPr lang="it-IT" sz="1800" b="1" dirty="0" err="1">
                <a:solidFill>
                  <a:schemeClr val="accent1"/>
                </a:solidFill>
                <a:latin typeface="Aptos"/>
              </a:rPr>
              <a:t>B.De</a:t>
            </a:r>
            <a:r>
              <a:rPr lang="it-IT" sz="1800" b="1" dirty="0">
                <a:solidFill>
                  <a:schemeClr val="accent1"/>
                </a:solidFill>
                <a:latin typeface="Aptos"/>
              </a:rPr>
              <a:t> Luca, S. </a:t>
            </a:r>
            <a:r>
              <a:rPr lang="it-IT" sz="1800" b="1" dirty="0" err="1">
                <a:solidFill>
                  <a:schemeClr val="accent1"/>
                </a:solidFill>
                <a:latin typeface="Aptos"/>
              </a:rPr>
              <a:t>Manella</a:t>
            </a:r>
            <a:r>
              <a:rPr lang="it-IT" sz="1800" b="1" dirty="0">
                <a:solidFill>
                  <a:schemeClr val="accent1"/>
                </a:solidFill>
                <a:latin typeface="Aptos"/>
              </a:rPr>
              <a:t>, E. Marcelli, F.M. Carrano, N. Petrucciani, </a:t>
            </a:r>
            <a:r>
              <a:rPr lang="it-IT" sz="1800" b="1" dirty="0" err="1">
                <a:solidFill>
                  <a:schemeClr val="accent1"/>
                </a:solidFill>
                <a:latin typeface="Aptos"/>
              </a:rPr>
              <a:t>M.Zerunian</a:t>
            </a:r>
            <a:r>
              <a:rPr lang="it-IT" sz="1800" b="1" dirty="0">
                <a:solidFill>
                  <a:schemeClr val="accent1"/>
                </a:solidFill>
                <a:latin typeface="Aptos"/>
              </a:rPr>
              <a:t>, </a:t>
            </a:r>
            <a:r>
              <a:rPr lang="it-IT" sz="1800" b="1" dirty="0" err="1">
                <a:solidFill>
                  <a:schemeClr val="accent1"/>
                </a:solidFill>
                <a:latin typeface="Aptos"/>
              </a:rPr>
              <a:t>C.Fontanella</a:t>
            </a:r>
            <a:r>
              <a:rPr lang="it-IT" sz="1800" b="1" dirty="0">
                <a:solidFill>
                  <a:schemeClr val="accent1"/>
                </a:solidFill>
                <a:latin typeface="Aptos"/>
              </a:rPr>
              <a:t>, </a:t>
            </a:r>
            <a:r>
              <a:rPr lang="it-IT" sz="1800" b="1" dirty="0" err="1">
                <a:solidFill>
                  <a:schemeClr val="accent1"/>
                </a:solidFill>
                <a:latin typeface="Aptos"/>
              </a:rPr>
              <a:t>M.Forletto</a:t>
            </a:r>
            <a:r>
              <a:rPr lang="it-IT" sz="1800" b="1" dirty="0">
                <a:solidFill>
                  <a:schemeClr val="accent1"/>
                </a:solidFill>
                <a:latin typeface="Aptos"/>
              </a:rPr>
              <a:t>, </a:t>
            </a:r>
            <a:r>
              <a:rPr lang="it-IT" sz="1800" b="1" dirty="0" err="1">
                <a:solidFill>
                  <a:schemeClr val="accent1"/>
                </a:solidFill>
                <a:latin typeface="Aptos"/>
              </a:rPr>
              <a:t>M.Mascolini</a:t>
            </a:r>
            <a:r>
              <a:rPr lang="it-IT" sz="1800" b="1" dirty="0">
                <a:solidFill>
                  <a:schemeClr val="accent1"/>
                </a:solidFill>
                <a:latin typeface="Aptos"/>
              </a:rPr>
              <a:t>, </a:t>
            </a:r>
            <a:r>
              <a:rPr lang="it-IT" sz="1800" b="1" dirty="0" err="1">
                <a:solidFill>
                  <a:schemeClr val="accent1"/>
                </a:solidFill>
                <a:latin typeface="Aptos"/>
              </a:rPr>
              <a:t>A.Berardi</a:t>
            </a:r>
            <a:r>
              <a:rPr lang="it-IT" sz="1800" b="1" dirty="0">
                <a:solidFill>
                  <a:schemeClr val="accent1"/>
                </a:solidFill>
                <a:latin typeface="Aptos"/>
              </a:rPr>
              <a:t>, </a:t>
            </a:r>
            <a:r>
              <a:rPr lang="it-IT" sz="1800" b="1" dirty="0" err="1">
                <a:solidFill>
                  <a:schemeClr val="accent1"/>
                </a:solidFill>
                <a:latin typeface="Aptos"/>
              </a:rPr>
              <a:t>I.Toniolo</a:t>
            </a:r>
            <a:r>
              <a:rPr lang="it-IT" sz="1800" b="1" dirty="0">
                <a:solidFill>
                  <a:schemeClr val="accent1"/>
                </a:solidFill>
                <a:latin typeface="Aptos"/>
              </a:rPr>
              <a:t>, </a:t>
            </a:r>
            <a:r>
              <a:rPr lang="it-IT" sz="1800" b="1" dirty="0" err="1">
                <a:solidFill>
                  <a:schemeClr val="accent1"/>
                </a:solidFill>
                <a:latin typeface="Aptos"/>
              </a:rPr>
              <a:t>M.Musella</a:t>
            </a:r>
            <a:r>
              <a:rPr lang="it-IT" sz="1800" b="1" dirty="0">
                <a:solidFill>
                  <a:schemeClr val="accent1"/>
                </a:solidFill>
                <a:latin typeface="Aptos"/>
              </a:rPr>
              <a:t>, </a:t>
            </a:r>
            <a:r>
              <a:rPr lang="it-IT" sz="1800" b="1" dirty="0" err="1">
                <a:solidFill>
                  <a:schemeClr val="accent1"/>
                </a:solidFill>
                <a:latin typeface="Aptos"/>
              </a:rPr>
              <a:t>N.Velotti</a:t>
            </a:r>
            <a:r>
              <a:rPr lang="it-IT" sz="1800" b="1" dirty="0">
                <a:solidFill>
                  <a:schemeClr val="accent1"/>
                </a:solidFill>
                <a:latin typeface="Aptos"/>
              </a:rPr>
              <a:t>, </a:t>
            </a:r>
            <a:r>
              <a:rPr lang="it-IT" sz="1800" b="1" dirty="0" err="1">
                <a:solidFill>
                  <a:schemeClr val="accent1"/>
                </a:solidFill>
                <a:latin typeface="Aptos"/>
              </a:rPr>
              <a:t>M.Floris</a:t>
            </a:r>
            <a:r>
              <a:rPr lang="it-IT" sz="1800" b="1" dirty="0">
                <a:solidFill>
                  <a:schemeClr val="accent1"/>
                </a:solidFill>
                <a:latin typeface="Aptos"/>
              </a:rPr>
              <a:t>, </a:t>
            </a:r>
            <a:r>
              <a:rPr lang="it-IT" sz="1800" b="1" dirty="0" err="1">
                <a:solidFill>
                  <a:schemeClr val="accent1"/>
                </a:solidFill>
                <a:latin typeface="Aptos"/>
              </a:rPr>
              <a:t>G.Silecchia</a:t>
            </a:r>
            <a:r>
              <a:rPr lang="it-IT" sz="1800" b="1" dirty="0">
                <a:solidFill>
                  <a:schemeClr val="accent1"/>
                </a:solidFill>
                <a:latin typeface="Aptos"/>
              </a:rPr>
              <a:t>. </a:t>
            </a:r>
          </a:p>
          <a:p>
            <a:pPr algn="ctr"/>
            <a:endParaRPr lang="it-IT" b="1" dirty="0">
              <a:solidFill>
                <a:schemeClr val="accent1"/>
              </a:solidFill>
              <a:latin typeface="Aptos"/>
            </a:endParaRPr>
          </a:p>
          <a:p>
            <a:pPr algn="ctr"/>
            <a:r>
              <a:rPr lang="it-IT" sz="1800" b="1" dirty="0">
                <a:solidFill>
                  <a:schemeClr val="accent1"/>
                </a:solidFill>
                <a:latin typeface="Aptos"/>
              </a:rPr>
              <a:t>Università degli Studi La Sapienza</a:t>
            </a:r>
          </a:p>
          <a:p>
            <a:pPr algn="ctr"/>
            <a:r>
              <a:rPr lang="it-IT" sz="1800" b="1" dirty="0">
                <a:solidFill>
                  <a:schemeClr val="accent1"/>
                </a:solidFill>
                <a:latin typeface="Aptos"/>
              </a:rPr>
              <a:t>Ospedale Sant’Andrea, Roma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5366</TotalTime>
  <Words>1788</Words>
  <Application>Microsoft Macintosh PowerPoint</Application>
  <PresentationFormat>Widescreen</PresentationFormat>
  <Paragraphs>212</Paragraphs>
  <Slides>19</Slides>
  <Notes>3</Notes>
  <HiddenSlides>0</HiddenSlides>
  <MMClips>2</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19</vt:i4>
      </vt:variant>
    </vt:vector>
  </HeadingPairs>
  <TitlesOfParts>
    <vt:vector size="30" baseType="lpstr">
      <vt:lpstr>Aptos</vt:lpstr>
      <vt:lpstr>Aptos Display</vt:lpstr>
      <vt:lpstr>Arial</vt:lpstr>
      <vt:lpstr>Calibri</vt:lpstr>
      <vt:lpstr>Cambria Math</vt:lpstr>
      <vt:lpstr>Gill Sans MT</vt:lpstr>
      <vt:lpstr>Montserrat</vt:lpstr>
      <vt:lpstr>Roboto</vt:lpstr>
      <vt:lpstr>Times New Roman</vt:lpstr>
      <vt:lpstr>Wingdings</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Beatrice De Luca</cp:lastModifiedBy>
  <cp:revision>8</cp:revision>
  <dcterms:created xsi:type="dcterms:W3CDTF">2013-01-27T09:14:16Z</dcterms:created>
  <dcterms:modified xsi:type="dcterms:W3CDTF">2026-09-17T08:59:19Z</dcterms:modified>
  <cp:category/>
</cp:coreProperties>
</file>